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2"/>
    <p:sldMasterId id="2147483674" r:id="rId3"/>
    <p:sldMasterId id="2147483760" r:id="rId4"/>
  </p:sldMasterIdLst>
  <p:notesMasterIdLst>
    <p:notesMasterId r:id="rId27"/>
  </p:notesMasterIdLst>
  <p:handoutMasterIdLst>
    <p:handoutMasterId r:id="rId28"/>
  </p:handoutMasterIdLst>
  <p:sldIdLst>
    <p:sldId id="296" r:id="rId5"/>
    <p:sldId id="297" r:id="rId6"/>
    <p:sldId id="310" r:id="rId7"/>
    <p:sldId id="311" r:id="rId8"/>
    <p:sldId id="312" r:id="rId9"/>
    <p:sldId id="300" r:id="rId10"/>
    <p:sldId id="301" r:id="rId11"/>
    <p:sldId id="302" r:id="rId12"/>
    <p:sldId id="303" r:id="rId13"/>
    <p:sldId id="304" r:id="rId14"/>
    <p:sldId id="305" r:id="rId15"/>
    <p:sldId id="288" r:id="rId16"/>
    <p:sldId id="289" r:id="rId17"/>
    <p:sldId id="295" r:id="rId18"/>
    <p:sldId id="291" r:id="rId19"/>
    <p:sldId id="292" r:id="rId20"/>
    <p:sldId id="313" r:id="rId21"/>
    <p:sldId id="293" r:id="rId22"/>
    <p:sldId id="298" r:id="rId23"/>
    <p:sldId id="299" r:id="rId24"/>
    <p:sldId id="283" r:id="rId25"/>
    <p:sldId id="306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8" autoAdjust="0"/>
    <p:restoredTop sz="91531" autoAdjust="0"/>
  </p:normalViewPr>
  <p:slideViewPr>
    <p:cSldViewPr>
      <p:cViewPr varScale="1">
        <p:scale>
          <a:sx n="102" d="100"/>
          <a:sy n="102" d="100"/>
        </p:scale>
        <p:origin x="180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5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5B82E2-DDCD-45C6-A5C7-2B2862271F18}" type="datetimeFigureOut">
              <a:rPr lang="bg-BG" smtClean="0"/>
              <a:t>14.4.2021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219DB7-42AB-47D4-8892-B978289B9E18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565731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6B4A8-51A9-4C8B-A09B-39745A3519BF}" type="datetimeFigureOut">
              <a:rPr lang="en-US" smtClean="0"/>
              <a:t>4/14/2021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D76E-A8AF-413D-9588-EC8391EB9E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1329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premierleagu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s://whatismyipaddress.com/" TargetMode="External"/><Relationship Id="rId4" Type="http://schemas.openxmlformats.org/officeDocument/2006/relationships/hyperlink" Target="https://www.booking.com/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1123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605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71561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3"/>
              </a:rPr>
              <a:t>https://www.premierleague.com/</a:t>
            </a:r>
            <a:endParaRPr lang="en-US" dirty="0" smtClean="0"/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4"/>
              </a:rPr>
              <a:t>https://www.booking.com</a:t>
            </a:r>
            <a:endParaRPr lang="en-US" dirty="0" smtClean="0"/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 smtClean="0">
                <a:hlinkClick r:id="rId5"/>
              </a:rPr>
              <a:t>https://whatismyipaddress.com/</a:t>
            </a:r>
            <a:endParaRPr lang="en-US" dirty="0" smtClean="0"/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213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37D76E-A8AF-413D-9588-EC8391EB9EC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0907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30250" y="1905000"/>
            <a:ext cx="7681913" cy="1523495"/>
          </a:xfrm>
        </p:spPr>
        <p:txBody>
          <a:bodyPr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30249" y="4344988"/>
            <a:ext cx="7681913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bg bwMode="black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white"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 bwMode="white">
          <a:xfrm>
            <a:off x="381000" y="1411553"/>
            <a:ext cx="8382000" cy="2200602"/>
          </a:xfrm>
        </p:spPr>
        <p:txBody>
          <a:bodyPr/>
          <a:lstStyle>
            <a:lvl1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1pPr>
            <a:lvl2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2pPr>
            <a:lvl3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3pPr>
            <a:lvl4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4pPr>
            <a:lvl5pPr>
              <a:buClr>
                <a:schemeClr val="tx1"/>
              </a:buClr>
              <a:buSzPct val="70000"/>
              <a:buFont typeface="Wingdings" pitchFamily="2" charset="2"/>
              <a:buChar char="l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0" y="6238875"/>
            <a:ext cx="9144001" cy="619125"/>
          </a:xfrm>
          <a:solidFill>
            <a:srgbClr val="FFFF99"/>
          </a:solidFill>
        </p:spPr>
        <p:txBody>
          <a:bodyPr wrap="square" lIns="152394" tIns="76197" rIns="152394" bIns="76197" anchor="b" anchorCtr="0">
            <a:noAutofit/>
          </a:bodyPr>
          <a:lstStyle>
            <a:lvl1pPr algn="r">
              <a:buFont typeface="Arial" pitchFamily="34" charset="0"/>
              <a:buNone/>
              <a:defRPr>
                <a:solidFill>
                  <a:srgbClr val="000000"/>
                </a:solidFill>
                <a:effectLst/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Use for slides with Software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722313" y="1905000"/>
            <a:ext cx="8040688" cy="193899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0AE5-2F97-47C1-A4A1-E9FD41C5C571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2476B-732F-411F-80D2-13E1AB54D388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E47E05-32C5-4D94-BB77-1ECF2DD21A34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10E58-86A6-4864-B14E-AACFDEE00183}" type="datetime1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833EA-5D60-4A00-98D9-3096E7142636}" type="datetime1">
              <a:rPr lang="en-US" smtClean="0"/>
              <a:t>4/14/2021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7B9B90-EA8A-4600-9570-4A21F2E21F04}" type="datetime1">
              <a:rPr lang="en-US" smtClean="0"/>
              <a:t>4/14/2021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emo, Video etc. &quot;special&quot; sli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69219" y="649805"/>
            <a:ext cx="7043208" cy="1523494"/>
          </a:xfrm>
        </p:spPr>
        <p:txBody>
          <a:bodyPr anchor="ctr" anchorCtr="0">
            <a:noAutofit/>
          </a:bodyPr>
          <a:lstStyle>
            <a:lvl1pPr>
              <a:lnSpc>
                <a:spcPct val="90000"/>
              </a:lnSpc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955" y="4344988"/>
            <a:ext cx="7043208" cy="461665"/>
          </a:xfrm>
        </p:spPr>
        <p:txBody>
          <a:bodyPr>
            <a:no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0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2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4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049" y="2355850"/>
            <a:ext cx="7690114" cy="1384994"/>
          </a:xfrm>
        </p:spPr>
        <p:txBody>
          <a:bodyPr anchor="t" anchorCtr="0">
            <a:noAutofit/>
            <a:scene3d>
              <a:camera prst="orthographicFront"/>
              <a:lightRig rig="flat" dir="t"/>
            </a:scene3d>
            <a:sp3d extrusionH="88900" contourW="2540">
              <a:bevelT w="38100" h="31750"/>
              <a:contourClr>
                <a:srgbClr val="F4A234"/>
              </a:contourClr>
            </a:sp3d>
          </a:bodyPr>
          <a:lstStyle>
            <a:lvl1pPr marL="0" indent="0" algn="l">
              <a:buFont typeface="Arial" pitchFamily="34" charset="0"/>
              <a:buNone/>
              <a:defRPr kumimoji="0" lang="en-US" sz="10000" b="1" i="1" u="none" strike="noStrike" kern="1200" cap="none" spc="-642" normalizeH="0" baseline="0" noProof="0" dirty="0" smtClean="0">
                <a:ln w="11430"/>
                <a:gradFill>
                  <a:gsLst>
                    <a:gs pos="0">
                      <a:srgbClr val="FF9929">
                        <a:lumMod val="20000"/>
                        <a:lumOff val="80000"/>
                      </a:srgbClr>
                    </a:gs>
                    <a:gs pos="28000">
                      <a:srgbClr val="F8F57B"/>
                    </a:gs>
                    <a:gs pos="62000">
                      <a:srgbClr val="D5B953"/>
                    </a:gs>
                    <a:gs pos="88000">
                      <a:srgbClr val="D1943B"/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to…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A9C0E-2C76-4F1D-9262-7C567A632613}" type="datetime1">
              <a:rPr lang="en-US" smtClean="0"/>
              <a:t>4/14/2021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AA6A2-FF31-4082-9DDF-E3152727079C}" type="datetime1">
              <a:rPr lang="en-US" smtClean="0"/>
              <a:t>4/14/2021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ED3F7-4BD5-4497-BCE3-5243BE9D3E78}" type="datetime1">
              <a:rPr lang="en-US" smtClean="0"/>
              <a:t>4/14/2021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CCC370-3B8B-4B32-8A9F-01EAD2DC17B9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40257B-8C48-4B76-B6DC-6D177AFFE2A6}" type="datetime1">
              <a:rPr lang="en-US" smtClean="0"/>
              <a:t>4/14/2021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‹#›</a:t>
            </a:fld>
            <a:endParaRPr kumimoji="0"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2875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1000" y="1411553"/>
            <a:ext cx="4114800" cy="2129814"/>
          </a:xfrm>
        </p:spPr>
        <p:txBody>
          <a:bodyPr/>
          <a:lstStyle>
            <a:lvl1pPr marL="339976" indent="-339976">
              <a:lnSpc>
                <a:spcPct val="90000"/>
              </a:lnSpc>
              <a:defRPr sz="2800"/>
            </a:lvl1pPr>
            <a:lvl2pPr marL="673338" indent="-325424">
              <a:lnSpc>
                <a:spcPct val="90000"/>
              </a:lnSpc>
              <a:defRPr sz="2400"/>
            </a:lvl2pPr>
            <a:lvl3pPr marL="953785" indent="-288384">
              <a:lnSpc>
                <a:spcPct val="90000"/>
              </a:lnSpc>
              <a:defRPr sz="2000"/>
            </a:lvl3pPr>
            <a:lvl4pPr marL="1227618" indent="-273833">
              <a:lnSpc>
                <a:spcPct val="90000"/>
              </a:lnSpc>
              <a:defRPr sz="1800"/>
            </a:lvl4pPr>
            <a:lvl5pPr marL="1516002" indent="-280447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1553"/>
            <a:ext cx="4114800" cy="2129814"/>
          </a:xfrm>
        </p:spPr>
        <p:txBody>
          <a:bodyPr/>
          <a:lstStyle>
            <a:lvl1pPr marL="347914" indent="-347914">
              <a:lnSpc>
                <a:spcPct val="90000"/>
              </a:lnSpc>
              <a:defRPr sz="2800"/>
            </a:lvl1pPr>
            <a:lvl2pPr marL="673338" indent="-339976">
              <a:lnSpc>
                <a:spcPct val="90000"/>
              </a:lnSpc>
              <a:defRPr sz="2400"/>
            </a:lvl2pPr>
            <a:lvl3pPr marL="961722" indent="-302936">
              <a:lnSpc>
                <a:spcPct val="90000"/>
              </a:lnSpc>
              <a:defRPr sz="2000"/>
            </a:lvl3pPr>
            <a:lvl4pPr marL="1227618" indent="-265896">
              <a:lnSpc>
                <a:spcPct val="90000"/>
              </a:lnSpc>
              <a:defRPr sz="1800"/>
            </a:lvl4pPr>
            <a:lvl5pPr marL="1516002" indent="-273833">
              <a:lnSpc>
                <a:spcPct val="9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1553"/>
            <a:ext cx="4114800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0999" y="2174875"/>
            <a:ext cx="4114800" cy="1537344"/>
          </a:xfrm>
        </p:spPr>
        <p:txBody>
          <a:bodyPr/>
          <a:lstStyle>
            <a:lvl1pPr marL="281770" indent="-281770">
              <a:defRPr sz="2300"/>
            </a:lvl1pPr>
            <a:lvl2pPr marL="562218" indent="-265896">
              <a:defRPr sz="2000"/>
            </a:lvl2pPr>
            <a:lvl3pPr marL="813562" indent="-243407">
              <a:defRPr sz="1800"/>
            </a:lvl3pPr>
            <a:lvl4pPr marL="1050354" indent="-228856">
              <a:defRPr sz="1700"/>
            </a:lvl4pPr>
            <a:lvl5pPr marL="1279210" indent="-206367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981" y="1411553"/>
            <a:ext cx="4117019" cy="692498"/>
          </a:xfrm>
        </p:spPr>
        <p:txBody>
          <a:bodyPr anchor="b"/>
          <a:lstStyle>
            <a:lvl1pPr marL="0" indent="0">
              <a:lnSpc>
                <a:spcPct val="90000"/>
              </a:lnSpc>
              <a:spcBef>
                <a:spcPts val="0"/>
              </a:spcBef>
              <a:buNone/>
              <a:defRPr sz="2500" b="1"/>
            </a:lvl1pPr>
            <a:lvl2pPr marL="457182" indent="0">
              <a:buNone/>
              <a:defRPr sz="2000" b="1"/>
            </a:lvl2pPr>
            <a:lvl3pPr marL="914363" indent="0">
              <a:buNone/>
              <a:defRPr sz="1800" b="1"/>
            </a:lvl3pPr>
            <a:lvl4pPr marL="1371545" indent="0">
              <a:buNone/>
              <a:defRPr sz="1600" b="1"/>
            </a:lvl4pPr>
            <a:lvl5pPr marL="1828727" indent="0">
              <a:buNone/>
              <a:defRPr sz="1600" b="1"/>
            </a:lvl5pPr>
            <a:lvl6pPr marL="2285909" indent="0">
              <a:buNone/>
              <a:defRPr sz="1600" b="1"/>
            </a:lvl6pPr>
            <a:lvl7pPr marL="2743090" indent="0">
              <a:buNone/>
              <a:defRPr sz="1600" b="1"/>
            </a:lvl7pPr>
            <a:lvl8pPr marL="3200272" indent="0">
              <a:buNone/>
              <a:defRPr sz="1600" b="1"/>
            </a:lvl8pPr>
            <a:lvl9pPr marL="3657454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117974" cy="1537344"/>
          </a:xfrm>
        </p:spPr>
        <p:txBody>
          <a:bodyPr/>
          <a:lstStyle>
            <a:lvl1pPr marL="296321" indent="-296321">
              <a:defRPr sz="2300"/>
            </a:lvl1pPr>
            <a:lvl2pPr marL="570155" indent="-273833">
              <a:defRPr sz="2000"/>
            </a:lvl2pPr>
            <a:lvl3pPr marL="821499" indent="-244730">
              <a:defRPr sz="1800"/>
            </a:lvl3pPr>
            <a:lvl4pPr marL="1050354" indent="-236793">
              <a:defRPr sz="1700"/>
            </a:lvl4pPr>
            <a:lvl5pPr marL="1279210" indent="-220919">
              <a:defRPr sz="17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WALKIN - Prints in GRAY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5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412875"/>
            <a:ext cx="8382000" cy="2135969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61" r:id="rId12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50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96875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5"/>
        </a:buBlip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3968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258888" indent="-344488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4963" indent="-346075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1941513" indent="-336550" algn="l" defTabSz="914363" rtl="0" eaLnBrk="1" latinLnBrk="0" hangingPunct="1">
        <a:lnSpc>
          <a:spcPct val="90000"/>
        </a:lnSpc>
        <a:spcBef>
          <a:spcPct val="20000"/>
        </a:spcBef>
        <a:buFontTx/>
        <a:buBlip>
          <a:blip r:embed="rId16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hite rectangle.png"/>
          <p:cNvPicPr>
            <a:picLocks noChangeAspect="1"/>
          </p:cNvPicPr>
          <p:nvPr/>
        </p:nvPicPr>
        <p:blipFill>
          <a:blip r:embed="rId4"/>
          <a:srcRect b="10453"/>
          <a:stretch>
            <a:fillRect/>
          </a:stretch>
        </p:blipFill>
        <p:spPr>
          <a:xfrm>
            <a:off x="0" y="1299706"/>
            <a:ext cx="9144000" cy="55582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30188"/>
            <a:ext cx="8382000" cy="664797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905000"/>
            <a:ext cx="8040688" cy="21082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ransition>
    <p:fade/>
  </p:transition>
  <p:hf hdr="0" ftr="0" dt="0"/>
  <p:txStyles>
    <p:titleStyle>
      <a:lvl1pPr algn="l" defTabSz="914363" rtl="0" eaLnBrk="1" latinLnBrk="0" hangingPunct="1">
        <a:lnSpc>
          <a:spcPct val="90000"/>
        </a:lnSpc>
        <a:spcBef>
          <a:spcPct val="0"/>
        </a:spcBef>
        <a:buNone/>
        <a:defRPr lang="en-US" sz="4800" b="0" kern="1200" cap="none" spc="-125" dirty="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0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30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1pPr>
      <a:lvl2pPr marL="384954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8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2pPr>
      <a:lvl3pPr marL="761970" indent="-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3pPr>
      <a:lvl4pPr marL="1094009" indent="7937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4pPr>
      <a:lvl5pPr marL="1426047" indent="0" algn="l" defTabSz="914363" rtl="0" eaLnBrk="1" latinLnBrk="0" hangingPunct="1">
        <a:lnSpc>
          <a:spcPct val="90000"/>
        </a:lnSpc>
        <a:spcBef>
          <a:spcPct val="20000"/>
        </a:spcBef>
        <a:buFont typeface="Arial" pitchFamily="34" charset="0"/>
        <a:buNone/>
        <a:defRPr sz="2400" b="1" kern="1200">
          <a:solidFill>
            <a:schemeClr val="tx1"/>
          </a:solidFill>
          <a:latin typeface="Courier New" pitchFamily="49" charset="0"/>
          <a:ea typeface="+mn-ea"/>
          <a:cs typeface="Courier New" pitchFamily="49" charset="0"/>
        </a:defRPr>
      </a:lvl5pPr>
      <a:lvl6pPr marL="2514499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81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63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45" indent="-228591" algn="l" defTabSz="91436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63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45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27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09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90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72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54" algn="l" defTabSz="91436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A4151C2A-21DC-4189-8716-DC1C1986931A}" type="datetime1">
              <a:rPr lang="en-US" smtClean="0"/>
              <a:t>4/14/2021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38237106-F2ED-405E-BC33-CC3CF426205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3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3.bp.blogspot.com/-CWAKvPOSMlA/UmRk-svWndI/AAAAAAAAC3Y/bJcDWr0k-8I/s1600/666666666666666666666666666666666666.jpeg" TargetMode="Externa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hyperlink" Target="https://css-tricks.com/when-to-use-svg-vs-when-to-use-canvas/" TargetMode="External"/><Relationship Id="rId7" Type="http://schemas.openxmlformats.org/officeDocument/2006/relationships/hyperlink" Target="https://developer.mozilla.org/en-US/docs/Web/API/Document/createElement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s://www.w3schools.com/html/html5_geolocation.asp" TargetMode="External"/><Relationship Id="rId5" Type="http://schemas.openxmlformats.org/officeDocument/2006/relationships/hyperlink" Target="https://www.w3schools.com/html/html_media.asp" TargetMode="External"/><Relationship Id="rId10" Type="http://schemas.openxmlformats.org/officeDocument/2006/relationships/image" Target="../media/image26.png"/><Relationship Id="rId4" Type="http://schemas.openxmlformats.org/officeDocument/2006/relationships/hyperlink" Target="http://responsivelogos.co.uk/" TargetMode="External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8.jpg"/><Relationship Id="rId4" Type="http://schemas.openxmlformats.org/officeDocument/2006/relationships/image" Target="../media/image2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0" y="1981200"/>
            <a:ext cx="9144000" cy="2895600"/>
          </a:xfrm>
        </p:spPr>
        <p:txBody>
          <a:bodyPr>
            <a:noAutofit/>
          </a:bodyPr>
          <a:lstStyle/>
          <a:p>
            <a:pPr algn="ctr"/>
            <a:r>
              <a:rPr lang="en-US" sz="4400" b="1" dirty="0" smtClean="0">
                <a:solidFill>
                  <a:srgbClr val="FFC000"/>
                </a:solidFill>
              </a:rPr>
              <a:t/>
            </a:r>
            <a:br>
              <a:rPr lang="en-US" sz="4400" b="1" dirty="0" smtClean="0">
                <a:solidFill>
                  <a:srgbClr val="FFC000"/>
                </a:solidFill>
              </a:rPr>
            </a:br>
            <a:r>
              <a:rPr lang="en-US" sz="4400" b="1" dirty="0" smtClean="0">
                <a:solidFill>
                  <a:srgbClr val="FFC000"/>
                </a:solidFill>
              </a:rPr>
              <a:t>HTML5</a:t>
            </a:r>
            <a:r>
              <a:rPr lang="en-US" sz="4400" b="1" dirty="0">
                <a:solidFill>
                  <a:srgbClr val="FFC000"/>
                </a:solidFill>
              </a:rPr>
              <a:t>+</a:t>
            </a:r>
            <a:r>
              <a:rPr lang="en-US" sz="4400" b="1" dirty="0" smtClean="0">
                <a:solidFill>
                  <a:srgbClr val="FFC000"/>
                </a:solidFill>
              </a:rPr>
              <a:t> </a:t>
            </a:r>
            <a:r>
              <a:rPr lang="en-US" sz="4400" b="1" dirty="0">
                <a:solidFill>
                  <a:srgbClr val="FFC000"/>
                </a:solidFill>
              </a:rPr>
              <a:t>Layout </a:t>
            </a:r>
            <a:r>
              <a:rPr lang="en-US" sz="4400" b="1" dirty="0" smtClean="0">
                <a:solidFill>
                  <a:srgbClr val="FFC000"/>
                </a:solidFill>
              </a:rPr>
              <a:t>elements</a:t>
            </a:r>
            <a:r>
              <a:rPr lang="bg-BG" sz="4400" b="1" dirty="0" smtClean="0">
                <a:solidFill>
                  <a:srgbClr val="FFC000"/>
                </a:solidFill>
              </a:rPr>
              <a:t>, </a:t>
            </a:r>
            <a:br>
              <a:rPr lang="bg-BG" sz="4400" b="1" dirty="0" smtClean="0">
                <a:solidFill>
                  <a:srgbClr val="FFC000"/>
                </a:solidFill>
              </a:rPr>
            </a:br>
            <a:r>
              <a:rPr lang="en-US" sz="4400" b="1" dirty="0" smtClean="0">
                <a:solidFill>
                  <a:srgbClr val="FFC000"/>
                </a:solidFill>
              </a:rPr>
              <a:t>Basic CSS properties</a:t>
            </a:r>
            <a:r>
              <a:rPr lang="bg-BG" sz="4400" b="1" dirty="0" smtClean="0">
                <a:solidFill>
                  <a:srgbClr val="FFC000"/>
                </a:solidFill>
              </a:rPr>
              <a:t>, </a:t>
            </a:r>
            <a:br>
              <a:rPr lang="bg-BG" sz="4400" b="1" dirty="0" smtClean="0">
                <a:solidFill>
                  <a:srgbClr val="FFC000"/>
                </a:solidFill>
              </a:rPr>
            </a:br>
            <a:r>
              <a:rPr lang="en-US" sz="4400" b="1" dirty="0" smtClean="0">
                <a:solidFill>
                  <a:srgbClr val="FFC000"/>
                </a:solidFill>
              </a:rPr>
              <a:t>Page </a:t>
            </a:r>
            <a:r>
              <a:rPr lang="en-US" sz="4400" b="1" dirty="0">
                <a:solidFill>
                  <a:srgbClr val="FFC000"/>
                </a:solidFill>
              </a:rPr>
              <a:t>Layout Techniques</a:t>
            </a:r>
            <a:r>
              <a:rPr lang="en-US" sz="4400" b="1" dirty="0" smtClean="0">
                <a:solidFill>
                  <a:srgbClr val="FFC000"/>
                </a:solidFill>
              </a:rPr>
              <a:t> </a:t>
            </a:r>
            <a:r>
              <a:rPr lang="en-US" sz="4400" dirty="0" smtClean="0">
                <a:solidFill>
                  <a:srgbClr val="FFC000"/>
                </a:solidFill>
              </a:rPr>
              <a:t/>
            </a:r>
            <a:br>
              <a:rPr lang="en-US" sz="4400" dirty="0" smtClean="0">
                <a:solidFill>
                  <a:srgbClr val="FFC000"/>
                </a:solidFill>
              </a:rPr>
            </a:br>
            <a:endParaRPr lang="en-US" sz="4400" b="1" dirty="0">
              <a:solidFill>
                <a:srgbClr val="FFC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85441">
            <a:off x="2691983" y="5446334"/>
            <a:ext cx="3822550" cy="74645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755816"/>
            <a:ext cx="723900" cy="6400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640" y="454064"/>
            <a:ext cx="975360" cy="97536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838200"/>
            <a:ext cx="1257300" cy="838200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90"/>
            <a:ext cx="1600339" cy="46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89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284" y="134983"/>
            <a:ext cx="8382000" cy="533400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New </a:t>
            </a:r>
            <a:r>
              <a:rPr lang="bg-BG" sz="3600" dirty="0" smtClean="0">
                <a:solidFill>
                  <a:srgbClr val="FFC000"/>
                </a:solidFill>
              </a:rPr>
              <a:t>„</a:t>
            </a:r>
            <a:r>
              <a:rPr lang="en-US" sz="3600" dirty="0" smtClean="0">
                <a:solidFill>
                  <a:srgbClr val="FFC000"/>
                </a:solidFill>
              </a:rPr>
              <a:t>LAYOUT-Semantic</a:t>
            </a:r>
            <a:r>
              <a:rPr lang="bg-BG" sz="3600" dirty="0" smtClean="0">
                <a:solidFill>
                  <a:srgbClr val="FFC000"/>
                </a:solidFill>
              </a:rPr>
              <a:t>“</a:t>
            </a:r>
            <a:r>
              <a:rPr lang="en-US" sz="3600" dirty="0" smtClean="0">
                <a:solidFill>
                  <a:srgbClr val="FFC000"/>
                </a:solidFill>
              </a:rPr>
              <a:t> Elements 2</a:t>
            </a:r>
            <a:endParaRPr lang="bg-BG" sz="3600" b="1" dirty="0">
              <a:solidFill>
                <a:srgbClr val="FFC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0" y="914400"/>
            <a:ext cx="8458200" cy="59436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HTML5 header and footer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/>
              <a:t>These </a:t>
            </a:r>
            <a:r>
              <a:rPr lang="en-US" sz="2000" dirty="0"/>
              <a:t>elements are used </a:t>
            </a:r>
            <a:r>
              <a:rPr lang="en-US" sz="2000" dirty="0" smtClean="0"/>
              <a:t>for </a:t>
            </a:r>
            <a:r>
              <a:rPr lang="en-US" sz="2000" dirty="0" smtClean="0">
                <a:solidFill>
                  <a:srgbClr val="FFFF00"/>
                </a:solidFill>
              </a:rPr>
              <a:t>a document</a:t>
            </a:r>
            <a:r>
              <a:rPr lang="en-US" sz="2000" dirty="0" smtClean="0"/>
              <a:t> </a:t>
            </a:r>
            <a:r>
              <a:rPr lang="en-US" sz="2000" dirty="0"/>
              <a:t>or </a:t>
            </a:r>
            <a:r>
              <a:rPr lang="en-US" sz="2000" dirty="0" smtClean="0">
                <a:solidFill>
                  <a:srgbClr val="FFFF00"/>
                </a:solidFill>
              </a:rPr>
              <a:t>section.</a:t>
            </a:r>
            <a:endParaRPr lang="en-US" sz="2000" dirty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800" dirty="0">
                <a:solidFill>
                  <a:srgbClr val="FFFF00"/>
                </a:solidFill>
              </a:rPr>
              <a:t>The header and footer section of a </a:t>
            </a:r>
            <a:r>
              <a:rPr lang="en-US" sz="1800" dirty="0" smtClean="0">
                <a:solidFill>
                  <a:srgbClr val="FFFF00"/>
                </a:solidFill>
              </a:rPr>
              <a:t>page</a:t>
            </a:r>
          </a:p>
          <a:p>
            <a:pPr lvl="1"/>
            <a:endParaRPr lang="en-US" sz="18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HTML5 &lt;</a:t>
            </a:r>
            <a:r>
              <a:rPr lang="en-US" sz="2400" dirty="0" err="1">
                <a:solidFill>
                  <a:srgbClr val="00B0F0"/>
                </a:solidFill>
              </a:rPr>
              <a:t>nav</a:t>
            </a:r>
            <a:r>
              <a:rPr lang="en-US" sz="2400" dirty="0">
                <a:solidFill>
                  <a:srgbClr val="00B0F0"/>
                </a:solidFill>
              </a:rPr>
              <a:t>&gt; Element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The &lt;</a:t>
            </a:r>
            <a:r>
              <a:rPr lang="en-US" sz="1800" dirty="0" err="1"/>
              <a:t>nav</a:t>
            </a:r>
            <a:r>
              <a:rPr lang="en-US" sz="1800" dirty="0"/>
              <a:t>&gt; element </a:t>
            </a:r>
            <a:r>
              <a:rPr lang="en-US" sz="1800" dirty="0">
                <a:solidFill>
                  <a:srgbClr val="FFFF00"/>
                </a:solidFill>
              </a:rPr>
              <a:t>is used to mark the navigation sections </a:t>
            </a:r>
            <a:r>
              <a:rPr lang="en-US" sz="1800" dirty="0"/>
              <a:t>of a page.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The &lt;</a:t>
            </a:r>
            <a:r>
              <a:rPr lang="en-US" sz="1800" dirty="0" err="1"/>
              <a:t>nav</a:t>
            </a:r>
            <a:r>
              <a:rPr lang="en-US" sz="1800" dirty="0"/>
              <a:t>&gt; element is intended only for major block of navigation links. </a:t>
            </a:r>
            <a:r>
              <a:rPr lang="en-US" sz="1800" dirty="0">
                <a:solidFill>
                  <a:srgbClr val="FFFF00"/>
                </a:solidFill>
              </a:rPr>
              <a:t>NOT all links of a document should be inside a &lt;</a:t>
            </a:r>
            <a:r>
              <a:rPr lang="en-US" sz="1800" dirty="0" err="1">
                <a:solidFill>
                  <a:srgbClr val="FFFF00"/>
                </a:solidFill>
              </a:rPr>
              <a:t>nav</a:t>
            </a:r>
            <a:r>
              <a:rPr lang="en-US" sz="1800" dirty="0">
                <a:solidFill>
                  <a:srgbClr val="FFFF00"/>
                </a:solidFill>
              </a:rPr>
              <a:t>&gt; element. </a:t>
            </a:r>
          </a:p>
          <a:p>
            <a:pPr>
              <a:buFont typeface="Courier New" panose="02070309020205020404" pitchFamily="49" charset="0"/>
              <a:buChar char="o"/>
            </a:pPr>
            <a:endParaRPr lang="en-US" sz="18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HTML5 </a:t>
            </a:r>
            <a:r>
              <a:rPr lang="en-US" sz="2400" dirty="0">
                <a:solidFill>
                  <a:srgbClr val="00B0F0"/>
                </a:solidFill>
              </a:rPr>
              <a:t>&lt;aside&gt; Element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/>
              <a:t>The &lt;aside&gt; element defines some content aside from the content it is placed in (like a sidebar).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endParaRPr lang="en-US" sz="2800" dirty="0"/>
          </a:p>
        </p:txBody>
      </p:sp>
      <p:pic>
        <p:nvPicPr>
          <p:cNvPr id="7" name="Picture 2" descr="D:\Google Drive\PBSW\pp-images\thin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1358" y="1566242"/>
            <a:ext cx="1297416" cy="129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10</a:t>
            </a:fld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8757" y="5798249"/>
            <a:ext cx="2600686" cy="1059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48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284" y="342900"/>
            <a:ext cx="8382000" cy="533400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Migration </a:t>
            </a:r>
            <a:r>
              <a:rPr lang="en-US" sz="3600" dirty="0" smtClean="0">
                <a:solidFill>
                  <a:srgbClr val="FFC000"/>
                </a:solidFill>
              </a:rPr>
              <a:t>to html5+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-13716" y="1143000"/>
            <a:ext cx="9144000" cy="59436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Migration </a:t>
            </a:r>
            <a:r>
              <a:rPr lang="bg-BG" sz="2400" dirty="0" smtClean="0">
                <a:solidFill>
                  <a:srgbClr val="92D050"/>
                </a:solidFill>
              </a:rPr>
              <a:t>– </a:t>
            </a:r>
            <a:r>
              <a:rPr lang="en-US" sz="2400" dirty="0" smtClean="0">
                <a:solidFill>
                  <a:srgbClr val="92D050"/>
                </a:solidFill>
              </a:rPr>
              <a:t>some examples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>
                <a:solidFill>
                  <a:srgbClr val="00B0F0"/>
                </a:solidFill>
              </a:rPr>
              <a:t>Change the </a:t>
            </a:r>
            <a:r>
              <a:rPr lang="en-US" sz="1800" dirty="0" smtClean="0">
                <a:solidFill>
                  <a:srgbClr val="00B0F0"/>
                </a:solidFill>
              </a:rPr>
              <a:t>DTD:</a:t>
            </a: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FF00"/>
                </a:solidFill>
              </a:rPr>
              <a:t>From </a:t>
            </a:r>
            <a:r>
              <a:rPr lang="en-US" sz="1600" dirty="0">
                <a:solidFill>
                  <a:srgbClr val="FFFF00"/>
                </a:solidFill>
              </a:rPr>
              <a:t>&lt;!DOCTYPE HTML PUBLIC "-//W3C//DTD HTML 4.01 Transitional//EN" "http://www.w3.org/TR/html4/loose.dtd"&gt;</a:t>
            </a:r>
            <a:endParaRPr lang="en-US" sz="1600" dirty="0" smtClean="0">
              <a:solidFill>
                <a:srgbClr val="FFFF00"/>
              </a:solidFill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FF00"/>
                </a:solidFill>
              </a:rPr>
              <a:t>To  </a:t>
            </a:r>
            <a:r>
              <a:rPr lang="en-US" sz="1600" dirty="0">
                <a:solidFill>
                  <a:srgbClr val="FFFF00"/>
                </a:solidFill>
              </a:rPr>
              <a:t>&lt;!DOCTYPE html</a:t>
            </a:r>
            <a:r>
              <a:rPr lang="en-US" sz="1600" dirty="0" smtClean="0">
                <a:solidFill>
                  <a:srgbClr val="FFFF00"/>
                </a:solidFill>
              </a:rPr>
              <a:t>&gt;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>
                <a:solidFill>
                  <a:srgbClr val="00B0F0"/>
                </a:solidFill>
              </a:rPr>
              <a:t>Change </a:t>
            </a:r>
            <a:r>
              <a:rPr lang="en-US" sz="1800" dirty="0" smtClean="0">
                <a:solidFill>
                  <a:srgbClr val="00B0F0"/>
                </a:solidFill>
              </a:rPr>
              <a:t>Encoding</a:t>
            </a:r>
            <a:r>
              <a:rPr lang="en-US" sz="1800" dirty="0">
                <a:solidFill>
                  <a:srgbClr val="00B0F0"/>
                </a:solidFill>
              </a:rPr>
              <a:t>:</a:t>
            </a:r>
            <a:endParaRPr lang="en-US" sz="1800" dirty="0" smtClean="0">
              <a:solidFill>
                <a:srgbClr val="00B0F0"/>
              </a:solidFill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FF00"/>
                </a:solidFill>
              </a:rPr>
              <a:t>From </a:t>
            </a:r>
            <a:r>
              <a:rPr lang="en-US" sz="1600" dirty="0">
                <a:solidFill>
                  <a:srgbClr val="FFFF00"/>
                </a:solidFill>
              </a:rPr>
              <a:t>&lt;meta http-</a:t>
            </a:r>
            <a:r>
              <a:rPr lang="en-US" sz="1600" dirty="0" err="1">
                <a:solidFill>
                  <a:srgbClr val="FFFF00"/>
                </a:solidFill>
              </a:rPr>
              <a:t>equiv</a:t>
            </a:r>
            <a:r>
              <a:rPr lang="en-US" sz="1600" dirty="0">
                <a:solidFill>
                  <a:srgbClr val="FFFF00"/>
                </a:solidFill>
              </a:rPr>
              <a:t>="Content-Type" content="text/html</a:t>
            </a:r>
            <a:r>
              <a:rPr lang="en-US" sz="1600" dirty="0" smtClean="0">
                <a:solidFill>
                  <a:srgbClr val="FFFF00"/>
                </a:solidFill>
              </a:rPr>
              <a:t>; charset=utf-8</a:t>
            </a:r>
            <a:r>
              <a:rPr lang="en-US" sz="1600" dirty="0">
                <a:solidFill>
                  <a:srgbClr val="FFFF00"/>
                </a:solidFill>
              </a:rPr>
              <a:t>"&gt;</a:t>
            </a:r>
            <a:endParaRPr lang="en-US" sz="1600" dirty="0" smtClean="0">
              <a:solidFill>
                <a:srgbClr val="FFFF00"/>
              </a:solidFill>
            </a:endParaRPr>
          </a:p>
          <a:p>
            <a:pPr lvl="2">
              <a:buFont typeface="Courier New" panose="02070309020205020404" pitchFamily="49" charset="0"/>
              <a:buChar char="o"/>
            </a:pPr>
            <a:r>
              <a:rPr lang="en-US" sz="1600" dirty="0" smtClean="0">
                <a:solidFill>
                  <a:srgbClr val="FFFF00"/>
                </a:solidFill>
              </a:rPr>
              <a:t>To </a:t>
            </a:r>
            <a:r>
              <a:rPr lang="en-US" sz="1600" dirty="0">
                <a:solidFill>
                  <a:srgbClr val="FFFF00"/>
                </a:solidFill>
              </a:rPr>
              <a:t>&lt;meta charset="utf-8"&gt;</a:t>
            </a:r>
          </a:p>
          <a:p>
            <a:pPr marL="800100" lvl="1" indent="-342900">
              <a:buFont typeface="+mj-lt"/>
              <a:buAutoNum type="arabicParenR"/>
            </a:pPr>
            <a:r>
              <a:rPr lang="en-US" sz="1800" dirty="0">
                <a:solidFill>
                  <a:srgbClr val="00B0F0"/>
                </a:solidFill>
              </a:rPr>
              <a:t>Change to </a:t>
            </a:r>
            <a:r>
              <a:rPr lang="en-US" sz="1800" dirty="0" smtClean="0">
                <a:solidFill>
                  <a:srgbClr val="FFFF00"/>
                </a:solidFill>
              </a:rPr>
              <a:t>non-semantic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with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semantic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00B0F0"/>
                </a:solidFill>
              </a:rPr>
              <a:t>elements.</a:t>
            </a:r>
            <a:endParaRPr lang="en-US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HTML5+ </a:t>
            </a:r>
            <a:r>
              <a:rPr lang="en-US" sz="2400" dirty="0">
                <a:solidFill>
                  <a:srgbClr val="92D050"/>
                </a:solidFill>
              </a:rPr>
              <a:t>is supported in all modern </a:t>
            </a:r>
            <a:r>
              <a:rPr lang="en-US" sz="2400" dirty="0" smtClean="0">
                <a:solidFill>
                  <a:srgbClr val="92D050"/>
                </a:solidFill>
              </a:rPr>
              <a:t>browsers, but</a:t>
            </a:r>
            <a:r>
              <a:rPr lang="en-US" sz="2400" dirty="0" smtClean="0">
                <a:solidFill>
                  <a:srgbClr val="00B0F0"/>
                </a:solidFill>
              </a:rPr>
              <a:t> how older </a:t>
            </a:r>
            <a:r>
              <a:rPr lang="en-US" sz="2400" dirty="0">
                <a:solidFill>
                  <a:srgbClr val="00B0F0"/>
                </a:solidFill>
              </a:rPr>
              <a:t>browsers </a:t>
            </a:r>
            <a:r>
              <a:rPr lang="en-US" sz="2400" dirty="0" smtClean="0">
                <a:solidFill>
                  <a:srgbClr val="00B0F0"/>
                </a:solidFill>
              </a:rPr>
              <a:t>to </a:t>
            </a:r>
            <a:r>
              <a:rPr lang="en-US" sz="2400" dirty="0">
                <a:solidFill>
                  <a:srgbClr val="00B0F0"/>
                </a:solidFill>
              </a:rPr>
              <a:t>handle "unknown </a:t>
            </a:r>
            <a:r>
              <a:rPr lang="en-US" sz="2400" dirty="0" smtClean="0">
                <a:solidFill>
                  <a:srgbClr val="00B0F0"/>
                </a:solidFill>
              </a:rPr>
              <a:t>elements“</a:t>
            </a:r>
            <a:r>
              <a:rPr lang="bg-BG" sz="2400" dirty="0" smtClean="0">
                <a:solidFill>
                  <a:srgbClr val="00B0F0"/>
                </a:solidFill>
              </a:rPr>
              <a:t>?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B0F0"/>
                </a:solidFill>
              </a:rPr>
              <a:t>Use plugin: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Example - HTML5Shiv for IE </a:t>
            </a:r>
            <a:r>
              <a:rPr lang="en-US" sz="1800" dirty="0">
                <a:solidFill>
                  <a:srgbClr val="00B0F0"/>
                </a:solidFill>
              </a:rPr>
              <a:t>(</a:t>
            </a:r>
            <a:r>
              <a:rPr lang="en-US" sz="1800" dirty="0" smtClean="0">
                <a:solidFill>
                  <a:srgbClr val="00B0F0"/>
                </a:solidFill>
              </a:rPr>
              <a:t>created </a:t>
            </a:r>
            <a:r>
              <a:rPr lang="en-US" sz="1800" dirty="0">
                <a:solidFill>
                  <a:srgbClr val="00B0F0"/>
                </a:solidFill>
              </a:rPr>
              <a:t>by </a:t>
            </a:r>
            <a:r>
              <a:rPr lang="en-US" sz="1800" dirty="0" err="1">
                <a:solidFill>
                  <a:srgbClr val="00B0F0"/>
                </a:solidFill>
              </a:rPr>
              <a:t>Sjoerd</a:t>
            </a:r>
            <a:r>
              <a:rPr lang="en-US" sz="1800" dirty="0">
                <a:solidFill>
                  <a:srgbClr val="00B0F0"/>
                </a:solidFill>
              </a:rPr>
              <a:t> </a:t>
            </a:r>
            <a:r>
              <a:rPr lang="en-US" sz="1800" dirty="0" err="1" smtClean="0">
                <a:solidFill>
                  <a:srgbClr val="00B0F0"/>
                </a:solidFill>
              </a:rPr>
              <a:t>Visscher</a:t>
            </a:r>
            <a:r>
              <a:rPr lang="en-US" sz="1800" dirty="0" smtClean="0">
                <a:solidFill>
                  <a:srgbClr val="00B0F0"/>
                </a:solidFill>
              </a:rPr>
              <a:t>);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00B0F0"/>
                </a:solidFill>
              </a:rPr>
              <a:t>Download or use CDN.</a:t>
            </a:r>
            <a:endParaRPr lang="en-US" sz="28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68021">
            <a:off x="6962606" y="5541762"/>
            <a:ext cx="1020157" cy="861792"/>
          </a:xfrm>
          <a:prstGeom prst="rect">
            <a:avLst/>
          </a:prstGeom>
        </p:spPr>
      </p:pic>
      <p:pic>
        <p:nvPicPr>
          <p:cNvPr id="9" name="Picture 2" descr="D:\Google Drive\PBSW\pp-images\thin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227592"/>
            <a:ext cx="1297416" cy="1297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D:\Google Drive\PBSW\pp-images\html-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2514600"/>
            <a:ext cx="1738884" cy="1089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11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16312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95400"/>
            <a:ext cx="9144000" cy="55626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CSS page layout techniques </a:t>
            </a:r>
            <a:r>
              <a:rPr lang="en-US" sz="2400" dirty="0" smtClean="0"/>
              <a:t>allow to </a:t>
            </a:r>
            <a:r>
              <a:rPr lang="en-US" sz="2400" dirty="0" smtClean="0">
                <a:solidFill>
                  <a:srgbClr val="FFFF00"/>
                </a:solidFill>
              </a:rPr>
              <a:t>control where elements are positioned relative to their default position in normal layout flow</a:t>
            </a:r>
            <a:r>
              <a:rPr lang="en-US" sz="2400" dirty="0" smtClean="0"/>
              <a:t>;</a:t>
            </a: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Thera are different </a:t>
            </a:r>
            <a:r>
              <a:rPr lang="en-US" sz="2400" dirty="0"/>
              <a:t>ways to create multicolumn </a:t>
            </a:r>
            <a:r>
              <a:rPr lang="en-US" sz="2400" dirty="0" smtClean="0"/>
              <a:t>layouts</a:t>
            </a:r>
            <a:r>
              <a:rPr lang="bg-BG" sz="2400" dirty="0" smtClean="0"/>
              <a:t>:</a:t>
            </a:r>
            <a:endParaRPr lang="en-US" sz="2400" dirty="0" smtClean="0"/>
          </a:p>
          <a:p>
            <a:pPr marL="93980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2"/>
                </a:solidFill>
              </a:rPr>
              <a:t>Floats</a:t>
            </a:r>
            <a:r>
              <a:rPr lang="bg-BG" sz="2000" dirty="0" smtClean="0">
                <a:solidFill>
                  <a:schemeClr val="tx2"/>
                </a:solidFill>
              </a:rPr>
              <a:t>;</a:t>
            </a:r>
            <a:endParaRPr lang="en-US" sz="2000" dirty="0">
              <a:solidFill>
                <a:schemeClr val="tx2"/>
              </a:solidFill>
            </a:endParaRPr>
          </a:p>
          <a:p>
            <a:pPr marL="93980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2"/>
                </a:solidFill>
              </a:rPr>
              <a:t>Positioning</a:t>
            </a:r>
            <a:r>
              <a:rPr lang="bg-BG" sz="2000" dirty="0" smtClean="0">
                <a:solidFill>
                  <a:schemeClr val="tx2"/>
                </a:solidFill>
              </a:rPr>
              <a:t>;</a:t>
            </a:r>
            <a:endParaRPr lang="en-US" sz="2000" dirty="0">
              <a:solidFill>
                <a:schemeClr val="tx2"/>
              </a:solidFill>
            </a:endParaRPr>
          </a:p>
          <a:p>
            <a:pPr marL="93980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2"/>
                </a:solidFill>
              </a:rPr>
              <a:t>Flexbox</a:t>
            </a:r>
            <a:r>
              <a:rPr lang="bg-BG" sz="2000" dirty="0" smtClean="0">
                <a:solidFill>
                  <a:schemeClr val="tx2"/>
                </a:solidFill>
              </a:rPr>
              <a:t>;</a:t>
            </a:r>
            <a:endParaRPr lang="en-US" sz="2000" dirty="0">
              <a:solidFill>
                <a:schemeClr val="tx2"/>
              </a:solidFill>
            </a:endParaRPr>
          </a:p>
          <a:p>
            <a:pPr marL="939800" lvl="2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2"/>
                </a:solidFill>
              </a:rPr>
              <a:t>Grid</a:t>
            </a:r>
            <a:r>
              <a:rPr lang="bg-BG" sz="2000" dirty="0" smtClean="0">
                <a:solidFill>
                  <a:schemeClr val="tx2"/>
                </a:solidFill>
              </a:rPr>
              <a:t>.</a:t>
            </a:r>
            <a:endParaRPr lang="en-US" sz="2000" dirty="0">
              <a:solidFill>
                <a:schemeClr val="tx2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Each technique has </a:t>
            </a:r>
            <a:r>
              <a:rPr lang="en-US" sz="2400" dirty="0" smtClean="0">
                <a:solidFill>
                  <a:srgbClr val="FFFF00"/>
                </a:solidFill>
              </a:rPr>
              <a:t>advantages</a:t>
            </a:r>
            <a:r>
              <a:rPr lang="en-US" sz="2400" dirty="0" smtClean="0"/>
              <a:t> </a:t>
            </a:r>
            <a:r>
              <a:rPr lang="en-US" sz="2400" dirty="0"/>
              <a:t>and </a:t>
            </a:r>
            <a:r>
              <a:rPr lang="en-US" sz="2400" dirty="0">
                <a:solidFill>
                  <a:srgbClr val="FFFF00"/>
                </a:solidFill>
              </a:rPr>
              <a:t>disadvantages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Each</a:t>
            </a:r>
            <a:r>
              <a:rPr lang="en-US" sz="2400" dirty="0" smtClean="0"/>
              <a:t> </a:t>
            </a:r>
            <a:r>
              <a:rPr lang="en-US" sz="2400" dirty="0" smtClean="0"/>
              <a:t>technique </a:t>
            </a:r>
            <a:r>
              <a:rPr lang="en-US" sz="2400" dirty="0">
                <a:solidFill>
                  <a:srgbClr val="FFFF00"/>
                </a:solidFill>
              </a:rPr>
              <a:t>depends on several </a:t>
            </a:r>
            <a:r>
              <a:rPr lang="en-US" sz="2400" dirty="0" smtClean="0">
                <a:solidFill>
                  <a:srgbClr val="FFFF00"/>
                </a:solidFill>
              </a:rPr>
              <a:t>CSS properties</a:t>
            </a:r>
            <a:r>
              <a:rPr lang="en-US" sz="2400" dirty="0" smtClean="0"/>
              <a:t>.</a:t>
            </a:r>
            <a:endParaRPr lang="bg-BG" sz="2400" dirty="0" smtClean="0"/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What else are the properties used for?</a:t>
            </a:r>
            <a:endParaRPr lang="en-US" sz="2400" dirty="0">
              <a:solidFill>
                <a:srgbClr val="FFC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CSS layout Techniques</a:t>
            </a:r>
            <a:r>
              <a:rPr lang="bg-BG" sz="3600" dirty="0" smtClean="0">
                <a:solidFill>
                  <a:srgbClr val="FFC000"/>
                </a:solidFill>
              </a:rPr>
              <a:t> </a:t>
            </a:r>
            <a:r>
              <a:rPr lang="en-US" sz="3600" dirty="0" smtClean="0">
                <a:solidFill>
                  <a:srgbClr val="FFC000"/>
                </a:solidFill>
              </a:rPr>
              <a:t>from scratch</a:t>
            </a:r>
            <a:endParaRPr lang="bg-BG" sz="3600" dirty="0">
              <a:solidFill>
                <a:srgbClr val="FFC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2968898"/>
            <a:ext cx="1709864" cy="1042600"/>
          </a:xfrm>
          <a:prstGeom prst="rect">
            <a:avLst/>
          </a:prstGeom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608" y="2819400"/>
            <a:ext cx="2145792" cy="1631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6831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143000"/>
            <a:ext cx="9144000" cy="5715000"/>
          </a:xfrm>
        </p:spPr>
        <p:txBody>
          <a:bodyPr>
            <a:normAutofit fontScale="92500" lnSpcReduction="20000"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Normal flow</a:t>
            </a:r>
            <a:r>
              <a:rPr lang="en-US" sz="2400" dirty="0">
                <a:solidFill>
                  <a:srgbClr val="00B0F0"/>
                </a:solidFill>
              </a:rPr>
              <a:t> </a:t>
            </a:r>
            <a:r>
              <a:rPr lang="en-US" sz="2400" dirty="0"/>
              <a:t>is how the browser lays out </a:t>
            </a:r>
            <a:r>
              <a:rPr lang="en-US" sz="2400" dirty="0" smtClean="0"/>
              <a:t>pages element by default;</a:t>
            </a:r>
            <a:endParaRPr lang="en-US" sz="2400" dirty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Direction of normal flow;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C000"/>
                </a:solidFill>
              </a:rPr>
              <a:t>The</a:t>
            </a:r>
            <a:r>
              <a:rPr lang="bg-BG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FFC000"/>
                </a:solidFill>
              </a:rPr>
              <a:t>CSS </a:t>
            </a:r>
            <a:r>
              <a:rPr lang="en-US" sz="2400" dirty="0">
                <a:solidFill>
                  <a:srgbClr val="FFC000"/>
                </a:solidFill>
              </a:rPr>
              <a:t>display property </a:t>
            </a:r>
            <a:endParaRPr lang="bg-BG" sz="2400" dirty="0" smtClean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Define</a:t>
            </a:r>
            <a:r>
              <a:rPr lang="bg-BG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type </a:t>
            </a:r>
            <a:r>
              <a:rPr lang="en-US" sz="2000" dirty="0">
                <a:solidFill>
                  <a:srgbClr val="00B0F0"/>
                </a:solidFill>
              </a:rPr>
              <a:t>of </a:t>
            </a:r>
            <a:r>
              <a:rPr lang="en-US" sz="2000" dirty="0" smtClean="0">
                <a:solidFill>
                  <a:srgbClr val="00B0F0"/>
                </a:solidFill>
              </a:rPr>
              <a:t>HTML element;</a:t>
            </a:r>
            <a:endParaRPr lang="en-US" sz="20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Every </a:t>
            </a:r>
            <a:r>
              <a:rPr lang="en-US" sz="2000" dirty="0">
                <a:solidFill>
                  <a:srgbClr val="00B0F0"/>
                </a:solidFill>
              </a:rPr>
              <a:t>HTML element has a default display value </a:t>
            </a:r>
            <a:r>
              <a:rPr lang="en-US" sz="2000" dirty="0" smtClean="0">
                <a:solidFill>
                  <a:srgbClr val="00B0F0"/>
                </a:solidFill>
              </a:rPr>
              <a:t>;</a:t>
            </a:r>
            <a:endParaRPr lang="bg-BG" sz="20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Controlling layout.</a:t>
            </a:r>
            <a:endParaRPr lang="en-US" sz="20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FFFF00"/>
                </a:solidFill>
              </a:rPr>
              <a:t>Override </a:t>
            </a:r>
            <a:r>
              <a:rPr lang="en-US" sz="2400" dirty="0">
                <a:solidFill>
                  <a:srgbClr val="FFFF00"/>
                </a:solidFill>
              </a:rPr>
              <a:t>The Default Display </a:t>
            </a:r>
            <a:r>
              <a:rPr lang="en-US" sz="2400" dirty="0" smtClean="0">
                <a:solidFill>
                  <a:srgbClr val="FFFF00"/>
                </a:solidFill>
              </a:rPr>
              <a:t>Value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Setting </a:t>
            </a:r>
            <a:r>
              <a:rPr lang="en-US" sz="2000" dirty="0">
                <a:solidFill>
                  <a:srgbClr val="00B0F0"/>
                </a:solidFill>
              </a:rPr>
              <a:t>the display </a:t>
            </a:r>
            <a:r>
              <a:rPr lang="en-US" sz="2000" dirty="0" smtClean="0">
                <a:solidFill>
                  <a:srgbClr val="00B0F0"/>
                </a:solidFill>
              </a:rPr>
              <a:t>property:</a:t>
            </a:r>
            <a:r>
              <a:rPr lang="en-US" sz="2000" dirty="0" smtClean="0"/>
              <a:t> </a:t>
            </a:r>
            <a:r>
              <a:rPr lang="en-US" sz="2000" dirty="0"/>
              <a:t> </a:t>
            </a:r>
            <a:r>
              <a:rPr lang="en-US" sz="2000" dirty="0" smtClean="0">
                <a:solidFill>
                  <a:srgbClr val="FFFF00"/>
                </a:solidFill>
              </a:rPr>
              <a:t>display : </a:t>
            </a:r>
            <a:r>
              <a:rPr lang="en-US" sz="2000" dirty="0" err="1" smtClean="0">
                <a:solidFill>
                  <a:srgbClr val="FFFF00"/>
                </a:solidFill>
              </a:rPr>
              <a:t>newvalue</a:t>
            </a:r>
            <a:r>
              <a:rPr lang="en-US" sz="2000" dirty="0" smtClean="0">
                <a:solidFill>
                  <a:srgbClr val="FFFF00"/>
                </a:solidFill>
              </a:rPr>
              <a:t> (</a:t>
            </a:r>
            <a:r>
              <a:rPr lang="en-US" sz="2000" dirty="0" err="1" smtClean="0">
                <a:solidFill>
                  <a:srgbClr val="FFFF00"/>
                </a:solidFill>
              </a:rPr>
              <a:t>nodefault</a:t>
            </a:r>
            <a:r>
              <a:rPr lang="en-US" sz="2000" dirty="0" smtClean="0">
                <a:solidFill>
                  <a:srgbClr val="FFFF00"/>
                </a:solidFill>
              </a:rPr>
              <a:t>);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C000"/>
                </a:solidFill>
              </a:rPr>
              <a:t>Note: Setting the display property of an element only changes how the element is displayed, NOT what kind of element it is. </a:t>
            </a:r>
            <a:r>
              <a:rPr lang="en-US" sz="2000" dirty="0">
                <a:solidFill>
                  <a:srgbClr val="FFFF00"/>
                </a:solidFill>
              </a:rPr>
              <a:t>So, an inline element with display: block; is not allowed to have other block elements inside </a:t>
            </a:r>
            <a:r>
              <a:rPr lang="en-US" sz="2000" dirty="0" smtClean="0">
                <a:solidFill>
                  <a:srgbClr val="FFFF00"/>
                </a:solidFill>
              </a:rPr>
              <a:t>it</a:t>
            </a:r>
            <a:r>
              <a:rPr lang="en-US" sz="2000" dirty="0">
                <a:solidFill>
                  <a:srgbClr val="FFFF00"/>
                </a:solidFill>
              </a:rPr>
              <a:t>;</a:t>
            </a:r>
            <a:endParaRPr lang="en-US" sz="2000" dirty="0" smtClean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Examples.</a:t>
            </a:r>
            <a:endParaRPr lang="en-US" sz="2400" dirty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/>
              <a:t>Hide an </a:t>
            </a:r>
            <a:r>
              <a:rPr lang="en-US" sz="2400" dirty="0" smtClean="0"/>
              <a:t>Element: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err="1" smtClean="0">
                <a:solidFill>
                  <a:srgbClr val="00B0F0"/>
                </a:solidFill>
              </a:rPr>
              <a:t>display:none</a:t>
            </a:r>
            <a:r>
              <a:rPr lang="en-US" sz="2400" dirty="0" smtClean="0">
                <a:solidFill>
                  <a:srgbClr val="00B0F0"/>
                </a:solidFill>
              </a:rPr>
              <a:t> </a:t>
            </a:r>
            <a:r>
              <a:rPr lang="en-US" sz="2400" dirty="0">
                <a:solidFill>
                  <a:srgbClr val="00B0F0"/>
                </a:solidFill>
              </a:rPr>
              <a:t>or </a:t>
            </a:r>
            <a:r>
              <a:rPr lang="en-US" sz="2400" dirty="0" err="1" smtClean="0">
                <a:solidFill>
                  <a:srgbClr val="00B0F0"/>
                </a:solidFill>
              </a:rPr>
              <a:t>visibility:hidden</a:t>
            </a:r>
            <a:r>
              <a:rPr lang="en-US" sz="2400" dirty="0" smtClean="0">
                <a:solidFill>
                  <a:srgbClr val="00B0F0"/>
                </a:solidFill>
              </a:rPr>
              <a:t>;</a:t>
            </a:r>
            <a:endParaRPr lang="en-US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Examples.</a:t>
            </a:r>
            <a:endParaRPr lang="en-US" sz="2000" dirty="0">
              <a:solidFill>
                <a:srgbClr val="00B0F0"/>
              </a:solidFill>
            </a:endParaRPr>
          </a:p>
          <a:p>
            <a:endParaRPr lang="en-US" dirty="0"/>
          </a:p>
          <a:p>
            <a:pPr lvl="1"/>
            <a:endParaRPr lang="en-US" sz="28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>
                <a:solidFill>
                  <a:srgbClr val="FFC000"/>
                </a:solidFill>
              </a:rPr>
              <a:t>The display </a:t>
            </a:r>
            <a:r>
              <a:rPr lang="en-US" sz="3600" dirty="0" smtClean="0">
                <a:solidFill>
                  <a:srgbClr val="FFC000"/>
                </a:solidFill>
              </a:rPr>
              <a:t>Property</a:t>
            </a:r>
            <a:endParaRPr lang="en-US" sz="3600" dirty="0">
              <a:solidFill>
                <a:srgbClr val="FFC000"/>
              </a:solidFill>
            </a:endParaRPr>
          </a:p>
        </p:txBody>
      </p:sp>
      <p:pic>
        <p:nvPicPr>
          <p:cNvPr id="7" name="Picture 6" descr="Image: Drawing order controlled by z-index and source order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62662">
            <a:off x="6845449" y="1919538"/>
            <a:ext cx="1834693" cy="1675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Content Placeholder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3356">
            <a:off x="7134295" y="5259144"/>
            <a:ext cx="1007748" cy="127246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2548">
            <a:off x="6625540" y="510304"/>
            <a:ext cx="1278416" cy="87443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13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48761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990600"/>
            <a:ext cx="9144000" cy="5867400"/>
          </a:xfrm>
        </p:spPr>
        <p:txBody>
          <a:bodyPr>
            <a:noAutofit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 smtClean="0"/>
              <a:t>Override default behavior</a:t>
            </a:r>
            <a:r>
              <a:rPr lang="bg-BG" sz="2400" dirty="0" smtClean="0"/>
              <a:t>,</a:t>
            </a:r>
            <a:r>
              <a:rPr lang="en-US" sz="2400" dirty="0" smtClean="0"/>
              <a:t> using:</a:t>
            </a:r>
          </a:p>
          <a:p>
            <a:pPr marL="939800" lvl="2" indent="-342900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B0F0"/>
                </a:solidFill>
              </a:rPr>
              <a:t>display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property </a:t>
            </a:r>
            <a:r>
              <a:rPr lang="en-US" sz="2000" dirty="0" smtClean="0">
                <a:solidFill>
                  <a:srgbClr val="00B0F0"/>
                </a:solidFill>
              </a:rPr>
              <a:t>with layout techniques </a:t>
            </a:r>
            <a:r>
              <a:rPr lang="en-US" sz="2000" dirty="0" smtClean="0"/>
              <a:t>(float, positioning, flex</a:t>
            </a:r>
            <a:r>
              <a:rPr lang="bg-BG" sz="2000" dirty="0" smtClean="0"/>
              <a:t>, </a:t>
            </a:r>
            <a:r>
              <a:rPr lang="en-US" sz="2000" dirty="0" smtClean="0"/>
              <a:t>grid).</a:t>
            </a:r>
            <a:endParaRPr lang="bg-BG" sz="2000" dirty="0" smtClean="0">
              <a:solidFill>
                <a:schemeClr val="tx2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2400" dirty="0"/>
              <a:t>The display </a:t>
            </a:r>
            <a:r>
              <a:rPr lang="en-US" sz="2400" dirty="0" smtClean="0"/>
              <a:t>property</a:t>
            </a:r>
            <a:r>
              <a:rPr lang="bg-BG" sz="2400" dirty="0"/>
              <a:t> </a:t>
            </a:r>
            <a:r>
              <a:rPr lang="en-US" sz="2400" dirty="0" smtClean="0"/>
              <a:t>values are grouped </a:t>
            </a:r>
            <a:r>
              <a:rPr lang="en-US" sz="2400" dirty="0"/>
              <a:t>into six </a:t>
            </a:r>
            <a:r>
              <a:rPr lang="en-US" sz="2400" dirty="0" smtClean="0"/>
              <a:t>categories:</a:t>
            </a:r>
            <a:endParaRPr lang="en-US" sz="24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81000"/>
            <a:ext cx="8686800" cy="6096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The </a:t>
            </a:r>
            <a:r>
              <a:rPr lang="en-US" sz="3600" dirty="0">
                <a:solidFill>
                  <a:srgbClr val="FFC000"/>
                </a:solidFill>
              </a:rPr>
              <a:t>display property</a:t>
            </a:r>
            <a:r>
              <a:rPr lang="bg-BG" sz="3600" dirty="0">
                <a:solidFill>
                  <a:srgbClr val="FFC000"/>
                </a:solidFill>
              </a:rPr>
              <a:t> </a:t>
            </a:r>
            <a:r>
              <a:rPr lang="en-US" sz="3600" dirty="0">
                <a:solidFill>
                  <a:srgbClr val="FFC000"/>
                </a:solidFill>
              </a:rPr>
              <a:t>values</a:t>
            </a:r>
            <a:r>
              <a:rPr lang="bg-BG" sz="3600" dirty="0" smtClean="0">
                <a:solidFill>
                  <a:srgbClr val="FFC000"/>
                </a:solidFill>
              </a:rPr>
              <a:t> 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747" y="2895600"/>
            <a:ext cx="7174353" cy="3426887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14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80215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/>
              <a:t>The </a:t>
            </a:r>
            <a:r>
              <a:rPr lang="en-US" sz="2400" dirty="0" smtClean="0"/>
              <a:t>float property:</a:t>
            </a:r>
            <a:endParaRPr lang="en-US" sz="2400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allows</a:t>
            </a:r>
            <a:r>
              <a:rPr lang="en-US" sz="2000" dirty="0" smtClean="0"/>
              <a:t> </a:t>
            </a:r>
            <a:r>
              <a:rPr lang="en-US" sz="2000" dirty="0">
                <a:solidFill>
                  <a:srgbClr val="00B0F0"/>
                </a:solidFill>
              </a:rPr>
              <a:t>the elements to float to the left or right of one</a:t>
            </a:r>
            <a:r>
              <a:rPr lang="en-US" sz="2000" dirty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another;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values</a:t>
            </a:r>
            <a:r>
              <a:rPr lang="en-US" sz="2000" dirty="0" smtClean="0">
                <a:solidFill>
                  <a:srgbClr val="FFC000"/>
                </a:solidFill>
              </a:rPr>
              <a:t>: right, left, none, inline-start, inline-end, inherit, initial and unset;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B0F0"/>
                </a:solidFill>
              </a:rPr>
              <a:t>common </a:t>
            </a:r>
            <a:r>
              <a:rPr lang="en-US" sz="2000" dirty="0" smtClean="0">
                <a:solidFill>
                  <a:srgbClr val="00B0F0"/>
                </a:solidFill>
              </a:rPr>
              <a:t>use</a:t>
            </a:r>
            <a:r>
              <a:rPr lang="bg-BG" sz="2000" dirty="0" smtClean="0">
                <a:solidFill>
                  <a:srgbClr val="00B0F0"/>
                </a:solidFill>
              </a:rPr>
              <a:t>: </a:t>
            </a:r>
            <a:r>
              <a:rPr lang="en-US" sz="2000" dirty="0" smtClean="0"/>
              <a:t>layout</a:t>
            </a:r>
            <a:r>
              <a:rPr lang="bg-BG" sz="2000" dirty="0" smtClean="0"/>
              <a:t>, </a:t>
            </a:r>
            <a:r>
              <a:rPr lang="en-US" sz="2000" dirty="0" smtClean="0"/>
              <a:t>wrap </a:t>
            </a:r>
            <a:r>
              <a:rPr lang="en-US" sz="2000" dirty="0"/>
              <a:t>text around </a:t>
            </a:r>
            <a:r>
              <a:rPr lang="en-US" sz="2000" dirty="0" smtClean="0"/>
              <a:t>box or images, creating navigation menu </a:t>
            </a:r>
            <a:r>
              <a:rPr lang="en-US" sz="2000" dirty="0" err="1" smtClean="0"/>
              <a:t>etc</a:t>
            </a:r>
            <a:r>
              <a:rPr lang="en-US" sz="2000" dirty="0" smtClean="0"/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Examples.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/>
              <a:t>The </a:t>
            </a:r>
            <a:r>
              <a:rPr lang="en-US" sz="2400" dirty="0"/>
              <a:t>clear </a:t>
            </a:r>
            <a:r>
              <a:rPr lang="en-US" sz="2400" dirty="0" smtClean="0"/>
              <a:t>property: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specifies</a:t>
            </a:r>
            <a:r>
              <a:rPr lang="en-US" sz="2000" dirty="0" smtClean="0"/>
              <a:t> </a:t>
            </a:r>
            <a:r>
              <a:rPr lang="en-US" sz="2000" dirty="0">
                <a:solidFill>
                  <a:srgbClr val="00B0F0"/>
                </a:solidFill>
              </a:rPr>
              <a:t>on which sides of an</a:t>
            </a:r>
            <a:r>
              <a:rPr lang="en-US" sz="2000" dirty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floating</a:t>
            </a:r>
            <a:r>
              <a:rPr lang="en-US" sz="2000" dirty="0" smtClean="0"/>
              <a:t> </a:t>
            </a:r>
            <a:r>
              <a:rPr lang="en-US" sz="2000" dirty="0">
                <a:solidFill>
                  <a:srgbClr val="00B0F0"/>
                </a:solidFill>
              </a:rPr>
              <a:t>elements are not allowed to</a:t>
            </a:r>
            <a:r>
              <a:rPr lang="en-US" sz="2000" dirty="0"/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float;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values</a:t>
            </a:r>
            <a:r>
              <a:rPr lang="en-US" sz="2000" dirty="0"/>
              <a:t>: </a:t>
            </a:r>
            <a:r>
              <a:rPr lang="en-US" sz="2000" dirty="0">
                <a:solidFill>
                  <a:srgbClr val="FFC000"/>
                </a:solidFill>
              </a:rPr>
              <a:t>right, left, </a:t>
            </a:r>
            <a:r>
              <a:rPr lang="en-US" sz="2000" dirty="0" smtClean="0">
                <a:solidFill>
                  <a:srgbClr val="FFC000"/>
                </a:solidFill>
              </a:rPr>
              <a:t>both, </a:t>
            </a:r>
            <a:r>
              <a:rPr lang="en-US" sz="2000" dirty="0">
                <a:solidFill>
                  <a:srgbClr val="FFC000"/>
                </a:solidFill>
              </a:rPr>
              <a:t>inline-start, </a:t>
            </a:r>
            <a:r>
              <a:rPr lang="en-US" sz="2000" dirty="0" smtClean="0">
                <a:solidFill>
                  <a:srgbClr val="FFC000"/>
                </a:solidFill>
              </a:rPr>
              <a:t>inline-end and </a:t>
            </a:r>
            <a:r>
              <a:rPr lang="en-US" sz="2000" dirty="0">
                <a:solidFill>
                  <a:srgbClr val="FFC000"/>
                </a:solidFill>
              </a:rPr>
              <a:t>inherit</a:t>
            </a:r>
            <a:r>
              <a:rPr lang="en-US" sz="2000" dirty="0" smtClean="0">
                <a:solidFill>
                  <a:srgbClr val="FFC000"/>
                </a:solidFill>
              </a:rPr>
              <a:t>;</a:t>
            </a:r>
            <a:endParaRPr lang="en-US" sz="2000" dirty="0">
              <a:solidFill>
                <a:srgbClr val="FFC0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usage</a:t>
            </a:r>
            <a:r>
              <a:rPr lang="en-US" sz="2000" dirty="0" smtClean="0"/>
              <a:t>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Problem </a:t>
            </a:r>
            <a:r>
              <a:rPr lang="en-US" sz="1600" dirty="0"/>
              <a:t>:If an element is taller than the element containing it, and it is floated, it will overflow outside of its </a:t>
            </a:r>
            <a:r>
              <a:rPr lang="en-US" sz="1600" dirty="0" smtClean="0"/>
              <a:t>container</a:t>
            </a:r>
            <a:r>
              <a:rPr lang="en-US" sz="1600" dirty="0"/>
              <a:t>;</a:t>
            </a:r>
            <a:endParaRPr lang="en-US" sz="1600" dirty="0" smtClean="0"/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Solution</a:t>
            </a:r>
            <a:r>
              <a:rPr lang="bg-BG" sz="1600" dirty="0" smtClean="0"/>
              <a:t>: </a:t>
            </a:r>
            <a:r>
              <a:rPr lang="en-US" sz="1600" dirty="0" smtClean="0"/>
              <a:t>use </a:t>
            </a:r>
            <a:r>
              <a:rPr lang="en-US" sz="1600" dirty="0" smtClean="0">
                <a:solidFill>
                  <a:srgbClr val="FFC000"/>
                </a:solidFill>
              </a:rPr>
              <a:t>overflow</a:t>
            </a:r>
            <a:r>
              <a:rPr lang="en-US" sz="1600" dirty="0" smtClean="0"/>
              <a:t> or </a:t>
            </a:r>
            <a:r>
              <a:rPr lang="en-US" sz="1600" dirty="0" err="1" smtClean="0">
                <a:solidFill>
                  <a:srgbClr val="FFC000"/>
                </a:solidFill>
              </a:rPr>
              <a:t>clearfix</a:t>
            </a:r>
            <a:r>
              <a:rPr lang="en-US" sz="1600" dirty="0" smtClean="0">
                <a:solidFill>
                  <a:srgbClr val="FFC000"/>
                </a:solidFill>
              </a:rPr>
              <a:t>;</a:t>
            </a:r>
            <a:endParaRPr lang="en-US" sz="1600" dirty="0">
              <a:solidFill>
                <a:srgbClr val="FFC000"/>
              </a:solidFill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1600" dirty="0" smtClean="0"/>
              <a:t>Examples.</a:t>
            </a:r>
            <a:endParaRPr lang="en-US" sz="1600" b="1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CSS </a:t>
            </a:r>
            <a:r>
              <a:rPr lang="en-US" sz="3600" dirty="0">
                <a:solidFill>
                  <a:srgbClr val="FFC000"/>
                </a:solidFill>
              </a:rPr>
              <a:t>float and </a:t>
            </a:r>
            <a:r>
              <a:rPr lang="en-US" sz="3600" dirty="0" smtClean="0">
                <a:solidFill>
                  <a:srgbClr val="FFC000"/>
                </a:solidFill>
              </a:rPr>
              <a:t>clear property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15</a:t>
            </a:fld>
            <a:endParaRPr kumimoji="0"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44390">
            <a:off x="7521150" y="851290"/>
            <a:ext cx="1035901" cy="875092"/>
          </a:xfrm>
          <a:prstGeom prst="rect">
            <a:avLst/>
          </a:prstGeom>
        </p:spPr>
      </p:pic>
      <p:pic>
        <p:nvPicPr>
          <p:cNvPr id="1026" name="Picture 2" descr="https://css-tricks.com/wp-content/csstricks-uploads/print-layou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4856" y="3035592"/>
            <a:ext cx="1790544" cy="895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4035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The </a:t>
            </a:r>
            <a:r>
              <a:rPr lang="en-US" sz="2400" dirty="0" smtClean="0">
                <a:solidFill>
                  <a:srgbClr val="92D050"/>
                </a:solidFill>
              </a:rPr>
              <a:t>position property:</a:t>
            </a:r>
            <a:endParaRPr lang="en-US" sz="2400" dirty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allows </a:t>
            </a:r>
            <a:r>
              <a:rPr lang="en-US" sz="2000" dirty="0">
                <a:solidFill>
                  <a:srgbClr val="00B0F0"/>
                </a:solidFill>
              </a:rPr>
              <a:t>you to move an element </a:t>
            </a:r>
            <a:r>
              <a:rPr lang="en-US" sz="2000" dirty="0" smtClean="0">
                <a:solidFill>
                  <a:srgbClr val="00B0F0"/>
                </a:solidFill>
              </a:rPr>
              <a:t>with </a:t>
            </a:r>
            <a:r>
              <a:rPr lang="en-US" sz="2000" dirty="0">
                <a:solidFill>
                  <a:srgbClr val="00B0F0"/>
                </a:solidFill>
              </a:rPr>
              <a:t>great </a:t>
            </a:r>
            <a:r>
              <a:rPr lang="en-US" sz="2000" dirty="0" smtClean="0">
                <a:solidFill>
                  <a:srgbClr val="00B0F0"/>
                </a:solidFill>
              </a:rPr>
              <a:t>accuracy.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There </a:t>
            </a:r>
            <a:r>
              <a:rPr lang="en-US" sz="2400" dirty="0">
                <a:solidFill>
                  <a:srgbClr val="92D050"/>
                </a:solidFill>
              </a:rPr>
              <a:t>are five different position </a:t>
            </a:r>
            <a:r>
              <a:rPr lang="en-US" sz="2400" dirty="0" smtClean="0">
                <a:solidFill>
                  <a:srgbClr val="92D050"/>
                </a:solidFill>
              </a:rPr>
              <a:t>values: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2"/>
                </a:solidFill>
              </a:rPr>
              <a:t>Static, relative, fixed, absolute, sticky</a:t>
            </a:r>
            <a:r>
              <a:rPr lang="en-US" sz="2000" dirty="0">
                <a:solidFill>
                  <a:schemeClr val="tx2"/>
                </a:solidFill>
              </a:rPr>
              <a:t>;</a:t>
            </a:r>
            <a:endParaRPr lang="en-US" sz="2000" dirty="0" smtClean="0">
              <a:solidFill>
                <a:schemeClr val="tx2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rgbClr val="00B0F0"/>
                </a:solidFill>
              </a:rPr>
              <a:t>Elements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are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position</a:t>
            </a:r>
            <a:r>
              <a:rPr lang="en-US" sz="2000" dirty="0" smtClean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rgbClr val="00B0F0"/>
                </a:solidFill>
              </a:rPr>
              <a:t>using the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</a:rPr>
              <a:t>top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>
                <a:solidFill>
                  <a:srgbClr val="FFFF00"/>
                </a:solidFill>
              </a:rPr>
              <a:t>bottom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>
                <a:solidFill>
                  <a:srgbClr val="FFFF00"/>
                </a:solidFill>
              </a:rPr>
              <a:t>left</a:t>
            </a:r>
            <a:r>
              <a:rPr lang="en-US" sz="2000" dirty="0">
                <a:solidFill>
                  <a:schemeClr val="tx2"/>
                </a:solidFill>
              </a:rPr>
              <a:t>, </a:t>
            </a:r>
            <a:r>
              <a:rPr lang="en-US" sz="2000" dirty="0">
                <a:solidFill>
                  <a:srgbClr val="00B0F0"/>
                </a:solidFill>
              </a:rPr>
              <a:t>and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>
                <a:solidFill>
                  <a:srgbClr val="FFFF00"/>
                </a:solidFill>
              </a:rPr>
              <a:t>right</a:t>
            </a:r>
            <a:r>
              <a:rPr lang="en-US" sz="2000" dirty="0">
                <a:solidFill>
                  <a:schemeClr val="tx2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properties</a:t>
            </a:r>
            <a:r>
              <a:rPr lang="en-US" sz="2000" dirty="0" smtClean="0">
                <a:solidFill>
                  <a:schemeClr val="tx2"/>
                </a:solidFill>
              </a:rPr>
              <a:t>.</a:t>
            </a:r>
            <a:endParaRPr lang="bg-BG" sz="2000" dirty="0" smtClean="0">
              <a:solidFill>
                <a:schemeClr val="tx2"/>
              </a:solidFill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>
                <a:solidFill>
                  <a:srgbClr val="FFFF00"/>
                </a:solidFill>
              </a:rPr>
              <a:t>position property is set </a:t>
            </a:r>
            <a:r>
              <a:rPr lang="en-US" sz="2000" dirty="0" smtClean="0">
                <a:solidFill>
                  <a:srgbClr val="FFFF00"/>
                </a:solidFill>
              </a:rPr>
              <a:t>first;</a:t>
            </a:r>
            <a:endParaRPr lang="bg-BG" sz="2000" dirty="0" smtClean="0">
              <a:solidFill>
                <a:srgbClr val="FFFF00"/>
              </a:solidFill>
            </a:endParaRPr>
          </a:p>
          <a:p>
            <a:pPr lvl="2">
              <a:buFont typeface="Wingdings" panose="05000000000000000000" pitchFamily="2" charset="2"/>
              <a:buChar char="§"/>
            </a:pPr>
            <a:r>
              <a:rPr lang="en-US" sz="2000" dirty="0" smtClean="0">
                <a:solidFill>
                  <a:srgbClr val="FFFF00"/>
                </a:solidFill>
              </a:rPr>
              <a:t>Behavioral differences</a:t>
            </a:r>
            <a:r>
              <a:rPr lang="bg-BG" sz="2000" dirty="0" smtClean="0">
                <a:solidFill>
                  <a:srgbClr val="FFFF00"/>
                </a:solidFill>
              </a:rPr>
              <a:t> </a:t>
            </a:r>
            <a:r>
              <a:rPr lang="en-US" sz="2000" dirty="0" smtClean="0">
                <a:solidFill>
                  <a:srgbClr val="FFFF00"/>
                </a:solidFill>
              </a:rPr>
              <a:t>depending </a:t>
            </a:r>
            <a:r>
              <a:rPr lang="en-US" sz="2000" dirty="0">
                <a:solidFill>
                  <a:srgbClr val="FFFF00"/>
                </a:solidFill>
              </a:rPr>
              <a:t>on the position </a:t>
            </a:r>
            <a:r>
              <a:rPr lang="en-US" sz="2000" dirty="0" smtClean="0">
                <a:solidFill>
                  <a:srgbClr val="FFFF00"/>
                </a:solidFill>
              </a:rPr>
              <a:t>value.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A </a:t>
            </a:r>
            <a:r>
              <a:rPr lang="en-US" sz="2400" dirty="0">
                <a:solidFill>
                  <a:srgbClr val="92D050"/>
                </a:solidFill>
              </a:rPr>
              <a:t>page element with relative positioning gives you the control to absolutely position children elements inside of it</a:t>
            </a:r>
            <a:r>
              <a:rPr lang="en-US" sz="2400" dirty="0" smtClean="0">
                <a:solidFill>
                  <a:srgbClr val="92D050"/>
                </a:solidFill>
              </a:rPr>
              <a:t>.</a:t>
            </a:r>
            <a:endParaRPr lang="bg-BG" sz="2400" dirty="0" smtClean="0">
              <a:solidFill>
                <a:srgbClr val="92D050"/>
              </a:solidFill>
            </a:endParaRPr>
          </a:p>
          <a:p>
            <a:pPr marL="342900" lvl="2" indent="-342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Examples.</a:t>
            </a:r>
            <a:endParaRPr lang="en-US" sz="2400" b="1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92D050"/>
              </a:solidFill>
            </a:endParaRPr>
          </a:p>
          <a:p>
            <a:pPr marL="457200" lvl="1" indent="0">
              <a:buNone/>
            </a:pPr>
            <a:endParaRPr lang="en-US" sz="1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CSS position property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16</a:t>
            </a:fld>
            <a:endParaRPr kumimoji="0"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7002" y="1889125"/>
            <a:ext cx="2893595" cy="9906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5036248"/>
            <a:ext cx="2884714" cy="1524000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8131">
            <a:off x="7345169" y="486081"/>
            <a:ext cx="1001130" cy="996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570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990888"/>
            <a:ext cx="9144000" cy="1249362"/>
          </a:xfrm>
        </p:spPr>
        <p:txBody>
          <a:bodyPr>
            <a:normAutofit fontScale="90000"/>
          </a:bodyPr>
          <a:lstStyle/>
          <a:p>
            <a:pPr lvl="3" algn="l" rtl="0">
              <a:spcBef>
                <a:spcPct val="0"/>
              </a:spcBef>
            </a:pPr>
            <a:r>
              <a:rPr lang="bg-BG" sz="4000" dirty="0" smtClean="0"/>
              <a:t/>
            </a:r>
            <a:br>
              <a:rPr lang="bg-BG" sz="4000" dirty="0" smtClean="0"/>
            </a:br>
            <a:r>
              <a:rPr lang="en-US" sz="4000" dirty="0" smtClean="0"/>
              <a:t>It’s time to take break</a:t>
            </a:r>
            <a:br>
              <a:rPr lang="en-US" sz="4000" dirty="0" smtClean="0"/>
            </a:br>
            <a:r>
              <a:rPr lang="en-US" sz="4000" dirty="0" smtClean="0"/>
              <a:t>or your turn to work</a:t>
            </a:r>
            <a:r>
              <a:rPr lang="bg-BG" sz="4000" dirty="0" smtClean="0"/>
              <a:t>?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>
              <a:hlinkClick r:id="" action="ppaction://hlinkfile"/>
            </a:endParaRPr>
          </a:p>
          <a:p>
            <a:endParaRPr lang="en-US" sz="2800" dirty="0" smtClean="0">
              <a:hlinkClick r:id="" action="ppaction://hlinkfile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17</a:t>
            </a:fld>
            <a:endParaRPr kumimoji="0"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057400"/>
            <a:ext cx="1948299" cy="24769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3919" y="2046402"/>
            <a:ext cx="4493141" cy="1475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797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524000"/>
            <a:ext cx="9144000" cy="5334000"/>
          </a:xfrm>
        </p:spPr>
        <p:txBody>
          <a:bodyPr>
            <a:noAutofit/>
          </a:bodyPr>
          <a:lstStyle/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The </a:t>
            </a:r>
            <a:r>
              <a:rPr lang="en-US" sz="2400" dirty="0" smtClean="0">
                <a:solidFill>
                  <a:srgbClr val="92D050"/>
                </a:solidFill>
              </a:rPr>
              <a:t>z-index property specifies: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</a:rPr>
              <a:t>The stack level of the box in the current stacking </a:t>
            </a:r>
            <a:r>
              <a:rPr lang="en-US" sz="2000" dirty="0" smtClean="0">
                <a:solidFill>
                  <a:srgbClr val="FFFF00"/>
                </a:solidFill>
              </a:rPr>
              <a:t>context;</a:t>
            </a:r>
            <a:endParaRPr lang="en-US" sz="2000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00B0F0"/>
                </a:solidFill>
              </a:rPr>
              <a:t>Whether the box establishes a local stacking </a:t>
            </a:r>
            <a:r>
              <a:rPr lang="en-US" sz="2000" dirty="0" smtClean="0">
                <a:solidFill>
                  <a:srgbClr val="00B0F0"/>
                </a:solidFill>
              </a:rPr>
              <a:t>context: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FF00"/>
                </a:solidFill>
              </a:rPr>
              <a:t>An element can have a positive or negative stack </a:t>
            </a:r>
            <a:r>
              <a:rPr lang="en-US" dirty="0" smtClean="0">
                <a:solidFill>
                  <a:srgbClr val="FFFF00"/>
                </a:solidFill>
              </a:rPr>
              <a:t>order;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FFFF00"/>
                </a:solidFill>
              </a:rPr>
              <a:t>An element with greater stack order is always in front of an element with a lower stack order</a:t>
            </a:r>
            <a:r>
              <a:rPr lang="en-US" dirty="0" smtClean="0">
                <a:solidFill>
                  <a:srgbClr val="FFFF00"/>
                </a:solidFill>
              </a:rPr>
              <a:t>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z-index property </a:t>
            </a:r>
            <a:r>
              <a:rPr lang="en-US" sz="2400" dirty="0"/>
              <a:t>works only on positioned elements (</a:t>
            </a:r>
            <a:r>
              <a:rPr lang="en-US" sz="2400" dirty="0" err="1">
                <a:solidFill>
                  <a:schemeClr val="tx2"/>
                </a:solidFill>
              </a:rPr>
              <a:t>position:absolute</a:t>
            </a:r>
            <a:r>
              <a:rPr lang="en-US" sz="2400" dirty="0">
                <a:solidFill>
                  <a:schemeClr val="tx2"/>
                </a:solidFill>
              </a:rPr>
              <a:t>, </a:t>
            </a:r>
            <a:r>
              <a:rPr lang="en-US" sz="2400" dirty="0" err="1" smtClean="0">
                <a:solidFill>
                  <a:schemeClr val="tx2"/>
                </a:solidFill>
              </a:rPr>
              <a:t>position:relative</a:t>
            </a:r>
            <a:r>
              <a:rPr lang="en-US" sz="2400" dirty="0" smtClean="0">
                <a:solidFill>
                  <a:schemeClr val="tx2"/>
                </a:solidFill>
              </a:rPr>
              <a:t> </a:t>
            </a:r>
            <a:r>
              <a:rPr lang="en-US" sz="2400" dirty="0">
                <a:solidFill>
                  <a:schemeClr val="tx2"/>
                </a:solidFill>
              </a:rPr>
              <a:t>or </a:t>
            </a:r>
            <a:r>
              <a:rPr lang="en-US" sz="2400" dirty="0" err="1">
                <a:solidFill>
                  <a:schemeClr val="tx2"/>
                </a:solidFill>
              </a:rPr>
              <a:t>position:fixed</a:t>
            </a:r>
            <a:r>
              <a:rPr lang="en-US" sz="2400" dirty="0" smtClean="0"/>
              <a:t>).</a:t>
            </a:r>
          </a:p>
          <a:p>
            <a:pPr marL="342900" lvl="2" indent="-342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Examples.</a:t>
            </a:r>
            <a:endParaRPr lang="en-US" sz="2400" b="1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00B0F0"/>
              </a:solidFill>
            </a:endParaRPr>
          </a:p>
          <a:p>
            <a:pPr marL="685800" lvl="2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799"/>
            <a:ext cx="8686800" cy="1082675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>
                <a:solidFill>
                  <a:srgbClr val="FFC000"/>
                </a:solidFill>
              </a:rPr>
              <a:t>Overlapping </a:t>
            </a:r>
            <a:r>
              <a:rPr lang="en-US" sz="3600" dirty="0" smtClean="0">
                <a:solidFill>
                  <a:srgbClr val="FFC000"/>
                </a:solidFill>
              </a:rPr>
              <a:t>Elements:</a:t>
            </a:r>
          </a:p>
          <a:p>
            <a:r>
              <a:rPr lang="en-US" sz="3600" dirty="0" smtClean="0">
                <a:solidFill>
                  <a:srgbClr val="FFC000"/>
                </a:solidFill>
              </a:rPr>
              <a:t>z-index property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18</a:t>
            </a:fld>
            <a:endParaRPr kumimoji="0"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3237" y="4978336"/>
            <a:ext cx="4670962" cy="15240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5732" y="561246"/>
            <a:ext cx="2099173" cy="157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953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285750" lvl="1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92D050"/>
              </a:solidFill>
            </a:endParaRPr>
          </a:p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CSS width </a:t>
            </a:r>
            <a:r>
              <a:rPr lang="en-US" sz="2400" dirty="0">
                <a:solidFill>
                  <a:srgbClr val="92D050"/>
                </a:solidFill>
              </a:rPr>
              <a:t>property </a:t>
            </a:r>
            <a:r>
              <a:rPr lang="en-US" sz="2400" dirty="0" smtClean="0">
                <a:solidFill>
                  <a:srgbClr val="FFFF00"/>
                </a:solidFill>
              </a:rPr>
              <a:t>specifies </a:t>
            </a:r>
            <a:r>
              <a:rPr lang="en-US" sz="2400" dirty="0">
                <a:solidFill>
                  <a:srgbClr val="FFFF00"/>
                </a:solidFill>
              </a:rPr>
              <a:t>the width of an </a:t>
            </a:r>
            <a:r>
              <a:rPr lang="en-US" sz="2400" dirty="0" smtClean="0">
                <a:solidFill>
                  <a:srgbClr val="FFFF00"/>
                </a:solidFill>
              </a:rPr>
              <a:t>element </a:t>
            </a:r>
          </a:p>
          <a:p>
            <a:pPr marL="742950" lvl="2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By </a:t>
            </a:r>
            <a:r>
              <a:rPr lang="en-US" sz="1800" dirty="0">
                <a:solidFill>
                  <a:srgbClr val="92D050"/>
                </a:solidFill>
              </a:rPr>
              <a:t>default, the property defines </a:t>
            </a:r>
            <a:r>
              <a:rPr lang="en-US" sz="1800" dirty="0">
                <a:solidFill>
                  <a:srgbClr val="FFFF00"/>
                </a:solidFill>
              </a:rPr>
              <a:t>the width of the content </a:t>
            </a:r>
            <a:r>
              <a:rPr lang="en-US" sz="1800" dirty="0" smtClean="0">
                <a:solidFill>
                  <a:srgbClr val="FFFF00"/>
                </a:solidFill>
              </a:rPr>
              <a:t>area</a:t>
            </a:r>
            <a:r>
              <a:rPr lang="en-US" sz="1800" dirty="0" smtClean="0">
                <a:solidFill>
                  <a:srgbClr val="92D050"/>
                </a:solidFill>
              </a:rPr>
              <a:t>; </a:t>
            </a:r>
          </a:p>
          <a:p>
            <a:pPr marL="742950" lvl="2" indent="-285750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If </a:t>
            </a:r>
            <a:r>
              <a:rPr lang="en-US" sz="1800" dirty="0">
                <a:solidFill>
                  <a:srgbClr val="FFFF00"/>
                </a:solidFill>
              </a:rPr>
              <a:t>box-sizing</a:t>
            </a:r>
            <a:r>
              <a:rPr lang="en-US" sz="1800" dirty="0">
                <a:solidFill>
                  <a:srgbClr val="92D050"/>
                </a:solidFill>
              </a:rPr>
              <a:t> is set to </a:t>
            </a:r>
            <a:r>
              <a:rPr lang="en-US" sz="1800" dirty="0">
                <a:solidFill>
                  <a:srgbClr val="FFFF00"/>
                </a:solidFill>
              </a:rPr>
              <a:t>border-box</a:t>
            </a:r>
            <a:r>
              <a:rPr lang="en-US" sz="1800" dirty="0">
                <a:solidFill>
                  <a:srgbClr val="92D050"/>
                </a:solidFill>
              </a:rPr>
              <a:t>, </a:t>
            </a:r>
            <a:r>
              <a:rPr lang="en-US" sz="1800" dirty="0">
                <a:solidFill>
                  <a:srgbClr val="FFFF00"/>
                </a:solidFill>
              </a:rPr>
              <a:t>the property defines the width of </a:t>
            </a:r>
            <a:r>
              <a:rPr lang="en-US" sz="1800" dirty="0" smtClean="0">
                <a:solidFill>
                  <a:srgbClr val="FFFF00"/>
                </a:solidFill>
              </a:rPr>
              <a:t>border </a:t>
            </a:r>
            <a:r>
              <a:rPr lang="en-US" sz="1800" dirty="0">
                <a:solidFill>
                  <a:srgbClr val="FFFF00"/>
                </a:solidFill>
              </a:rPr>
              <a:t>area</a:t>
            </a:r>
            <a:r>
              <a:rPr lang="en-US" sz="1800" dirty="0" smtClean="0">
                <a:solidFill>
                  <a:srgbClr val="92D050"/>
                </a:solidFill>
              </a:rPr>
              <a:t>.</a:t>
            </a:r>
          </a:p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Width values: </a:t>
            </a:r>
            <a:r>
              <a:rPr lang="en-US" sz="2000" dirty="0" smtClean="0">
                <a:solidFill>
                  <a:srgbClr val="00B0F0"/>
                </a:solidFill>
              </a:rPr>
              <a:t>&lt;length</a:t>
            </a:r>
            <a:r>
              <a:rPr lang="en-US" sz="2000" dirty="0">
                <a:solidFill>
                  <a:srgbClr val="00B0F0"/>
                </a:solidFill>
              </a:rPr>
              <a:t>&gt; </a:t>
            </a:r>
            <a:r>
              <a:rPr lang="en-US" sz="2000" dirty="0" smtClean="0">
                <a:solidFill>
                  <a:srgbClr val="00B0F0"/>
                </a:solidFill>
              </a:rPr>
              <a:t>values: </a:t>
            </a:r>
            <a:r>
              <a:rPr lang="en-US" sz="2000" dirty="0" err="1" smtClean="0">
                <a:solidFill>
                  <a:srgbClr val="FFFF00"/>
                </a:solidFill>
              </a:rPr>
              <a:t>px</a:t>
            </a:r>
            <a:r>
              <a:rPr lang="en-US" sz="2000" dirty="0" smtClean="0">
                <a:solidFill>
                  <a:srgbClr val="FFFF00"/>
                </a:solidFill>
              </a:rPr>
              <a:t>, </a:t>
            </a:r>
            <a:r>
              <a:rPr lang="en-US" sz="2000" dirty="0" err="1" smtClean="0">
                <a:solidFill>
                  <a:srgbClr val="FFFF00"/>
                </a:solidFill>
              </a:rPr>
              <a:t>em</a:t>
            </a:r>
            <a:r>
              <a:rPr lang="en-US" sz="2000" dirty="0" smtClean="0">
                <a:solidFill>
                  <a:srgbClr val="00B0F0"/>
                </a:solidFill>
              </a:rPr>
              <a:t>; &lt;</a:t>
            </a:r>
            <a:r>
              <a:rPr lang="en-US" sz="2000" dirty="0">
                <a:solidFill>
                  <a:srgbClr val="00B0F0"/>
                </a:solidFill>
              </a:rPr>
              <a:t>percentage&gt; </a:t>
            </a:r>
            <a:r>
              <a:rPr lang="en-US" sz="2000" dirty="0" smtClean="0">
                <a:solidFill>
                  <a:srgbClr val="00B0F0"/>
                </a:solidFill>
              </a:rPr>
              <a:t>value</a:t>
            </a:r>
            <a:r>
              <a:rPr lang="en-US" sz="2000" dirty="0">
                <a:solidFill>
                  <a:srgbClr val="00B0F0"/>
                </a:solidFill>
              </a:rPr>
              <a:t>: </a:t>
            </a:r>
            <a:r>
              <a:rPr lang="en-US" sz="2000" dirty="0" smtClean="0">
                <a:solidFill>
                  <a:srgbClr val="FFFF00"/>
                </a:solidFill>
              </a:rPr>
              <a:t>%</a:t>
            </a:r>
            <a:r>
              <a:rPr lang="en-US" sz="2000" dirty="0" smtClean="0">
                <a:solidFill>
                  <a:srgbClr val="00B0F0"/>
                </a:solidFill>
              </a:rPr>
              <a:t>; Keyword values: </a:t>
            </a:r>
            <a:r>
              <a:rPr lang="fr-FR" sz="2000" dirty="0" smtClean="0">
                <a:solidFill>
                  <a:srgbClr val="FFFF00"/>
                </a:solidFill>
              </a:rPr>
              <a:t>avalable</a:t>
            </a:r>
            <a:r>
              <a:rPr lang="fr-FR" sz="2000" dirty="0" smtClean="0">
                <a:solidFill>
                  <a:srgbClr val="00B0F0"/>
                </a:solidFill>
              </a:rPr>
              <a:t>, </a:t>
            </a:r>
            <a:r>
              <a:rPr lang="fr-FR" sz="2000" dirty="0" smtClean="0">
                <a:solidFill>
                  <a:srgbClr val="FFFF00"/>
                </a:solidFill>
              </a:rPr>
              <a:t>min-content</a:t>
            </a:r>
            <a:r>
              <a:rPr lang="fr-FR" sz="2000" dirty="0">
                <a:solidFill>
                  <a:srgbClr val="00B0F0"/>
                </a:solidFill>
              </a:rPr>
              <a:t>, </a:t>
            </a:r>
            <a:r>
              <a:rPr lang="fr-FR" sz="2000" dirty="0">
                <a:solidFill>
                  <a:srgbClr val="FFFF00"/>
                </a:solidFill>
              </a:rPr>
              <a:t>max-content</a:t>
            </a:r>
            <a:r>
              <a:rPr lang="fr-FR" sz="2000" dirty="0">
                <a:solidFill>
                  <a:srgbClr val="00B0F0"/>
                </a:solidFill>
              </a:rPr>
              <a:t>, </a:t>
            </a:r>
            <a:r>
              <a:rPr lang="fr-FR" sz="2000" dirty="0">
                <a:solidFill>
                  <a:srgbClr val="FFFF00"/>
                </a:solidFill>
              </a:rPr>
              <a:t>fit-content</a:t>
            </a:r>
            <a:r>
              <a:rPr lang="fr-FR" sz="2000" dirty="0">
                <a:solidFill>
                  <a:srgbClr val="00B0F0"/>
                </a:solidFill>
              </a:rPr>
              <a:t>, </a:t>
            </a:r>
            <a:r>
              <a:rPr lang="fr-FR" sz="2000" dirty="0" smtClean="0">
                <a:solidFill>
                  <a:srgbClr val="FFFF00"/>
                </a:solidFill>
              </a:rPr>
              <a:t>auto</a:t>
            </a:r>
            <a:r>
              <a:rPr lang="fr-FR" sz="2000" dirty="0" smtClean="0">
                <a:solidFill>
                  <a:srgbClr val="00B0F0"/>
                </a:solidFill>
              </a:rPr>
              <a:t>; </a:t>
            </a:r>
            <a:r>
              <a:rPr lang="en-US" sz="2000" dirty="0">
                <a:solidFill>
                  <a:srgbClr val="FFFF00"/>
                </a:solidFill>
              </a:rPr>
              <a:t>&lt;length&gt; </a:t>
            </a:r>
            <a:r>
              <a:rPr lang="en-US" sz="2000" dirty="0" smtClean="0">
                <a:solidFill>
                  <a:srgbClr val="FFFF00"/>
                </a:solidFill>
              </a:rPr>
              <a:t>value</a:t>
            </a:r>
            <a:r>
              <a:rPr lang="fr-FR" sz="2000" dirty="0" smtClean="0">
                <a:solidFill>
                  <a:srgbClr val="FFFF00"/>
                </a:solidFill>
              </a:rPr>
              <a:t> </a:t>
            </a:r>
            <a:r>
              <a:rPr lang="fr-FR" sz="2000" dirty="0" err="1" smtClean="0">
                <a:solidFill>
                  <a:srgbClr val="00B0F0"/>
                </a:solidFill>
              </a:rPr>
              <a:t>with</a:t>
            </a:r>
            <a:r>
              <a:rPr lang="fr-FR" sz="2000" dirty="0" smtClean="0">
                <a:solidFill>
                  <a:srgbClr val="00B0F0"/>
                </a:solidFill>
              </a:rPr>
              <a:t> </a:t>
            </a:r>
            <a:r>
              <a:rPr lang="en-US" sz="2000" dirty="0" smtClean="0">
                <a:solidFill>
                  <a:srgbClr val="00B0F0"/>
                </a:solidFill>
              </a:rPr>
              <a:t>keywords</a:t>
            </a:r>
            <a:r>
              <a:rPr lang="en-US" sz="2000" dirty="0">
                <a:solidFill>
                  <a:srgbClr val="00B0F0"/>
                </a:solidFill>
              </a:rPr>
              <a:t>: </a:t>
            </a:r>
            <a:r>
              <a:rPr lang="en-US" sz="2000" dirty="0">
                <a:solidFill>
                  <a:srgbClr val="FFFF00"/>
                </a:solidFill>
              </a:rPr>
              <a:t>border-box, </a:t>
            </a:r>
            <a:r>
              <a:rPr lang="en-US" sz="2000" dirty="0" smtClean="0">
                <a:solidFill>
                  <a:srgbClr val="FFFF00"/>
                </a:solidFill>
              </a:rPr>
              <a:t>content-box</a:t>
            </a:r>
            <a:r>
              <a:rPr lang="en-US" sz="2000" dirty="0">
                <a:solidFill>
                  <a:srgbClr val="00B0F0"/>
                </a:solidFill>
              </a:rPr>
              <a:t>; </a:t>
            </a:r>
            <a:r>
              <a:rPr lang="en-US" sz="2000" dirty="0" smtClean="0">
                <a:solidFill>
                  <a:srgbClr val="00B0F0"/>
                </a:solidFill>
              </a:rPr>
              <a:t>/global </a:t>
            </a:r>
            <a:r>
              <a:rPr lang="en-US" sz="2000" dirty="0">
                <a:solidFill>
                  <a:srgbClr val="00B0F0"/>
                </a:solidFill>
              </a:rPr>
              <a:t>values </a:t>
            </a:r>
            <a:r>
              <a:rPr lang="en-US" sz="2000" dirty="0" smtClean="0">
                <a:solidFill>
                  <a:srgbClr val="00B0F0"/>
                </a:solidFill>
              </a:rPr>
              <a:t>inherit, initial, </a:t>
            </a:r>
            <a:r>
              <a:rPr lang="en-US" sz="2000" dirty="0">
                <a:solidFill>
                  <a:srgbClr val="00B0F0"/>
                </a:solidFill>
              </a:rPr>
              <a:t>unset;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92D050"/>
                </a:solidFill>
              </a:rPr>
              <a:t>CSS</a:t>
            </a:r>
            <a:r>
              <a:rPr lang="en-US" sz="2400" dirty="0" smtClean="0">
                <a:solidFill>
                  <a:srgbClr val="92D050"/>
                </a:solidFill>
              </a:rPr>
              <a:t> </a:t>
            </a:r>
            <a:r>
              <a:rPr lang="en-US" sz="2400" dirty="0">
                <a:solidFill>
                  <a:srgbClr val="92D050"/>
                </a:solidFill>
              </a:rPr>
              <a:t>max-width </a:t>
            </a:r>
            <a:r>
              <a:rPr lang="en-US" sz="2400" dirty="0" smtClean="0">
                <a:solidFill>
                  <a:srgbClr val="92D050"/>
                </a:solidFill>
              </a:rPr>
              <a:t>property </a:t>
            </a:r>
            <a:r>
              <a:rPr lang="en-US" sz="2400" dirty="0">
                <a:solidFill>
                  <a:srgbClr val="92D050"/>
                </a:solidFill>
              </a:rPr>
              <a:t>sets the maximum width of an element. </a:t>
            </a:r>
            <a:endParaRPr lang="en-US" sz="2400" dirty="0" smtClean="0">
              <a:solidFill>
                <a:srgbClr val="92D05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B0F0"/>
                </a:solidFill>
              </a:rPr>
              <a:t>It </a:t>
            </a:r>
            <a:r>
              <a:rPr lang="en-US" sz="1800" dirty="0">
                <a:solidFill>
                  <a:srgbClr val="00B0F0"/>
                </a:solidFill>
              </a:rPr>
              <a:t>prevents the used value of the width property from becoming larger than the value specified by </a:t>
            </a:r>
            <a:r>
              <a:rPr lang="en-US" sz="1800" dirty="0" smtClean="0">
                <a:solidFill>
                  <a:srgbClr val="00B0F0"/>
                </a:solidFill>
              </a:rPr>
              <a:t>max-width</a:t>
            </a:r>
            <a:r>
              <a:rPr lang="en-US" sz="1800" dirty="0">
                <a:solidFill>
                  <a:srgbClr val="00B0F0"/>
                </a:solidFill>
              </a:rPr>
              <a:t>;</a:t>
            </a:r>
            <a:endParaRPr lang="en-US" sz="18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FF00"/>
                </a:solidFill>
              </a:rPr>
              <a:t>Using </a:t>
            </a:r>
            <a:r>
              <a:rPr lang="en-US" sz="1800" dirty="0" smtClean="0">
                <a:solidFill>
                  <a:srgbClr val="FFFF00"/>
                </a:solidFill>
              </a:rPr>
              <a:t>max-width when </a:t>
            </a:r>
            <a:r>
              <a:rPr lang="en-US" sz="1800" dirty="0">
                <a:solidFill>
                  <a:srgbClr val="FFFF00"/>
                </a:solidFill>
              </a:rPr>
              <a:t>the browser window is smaller than the width of the </a:t>
            </a:r>
            <a:r>
              <a:rPr lang="en-US" sz="1800" dirty="0" smtClean="0">
                <a:solidFill>
                  <a:srgbClr val="FFFF00"/>
                </a:solidFill>
              </a:rPr>
              <a:t>element.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max-width overrides width, but min-width overrides max-width</a:t>
            </a:r>
            <a:r>
              <a:rPr lang="en-US" sz="2400" dirty="0" smtClean="0">
                <a:solidFill>
                  <a:srgbClr val="FFC000"/>
                </a:solidFill>
              </a:rPr>
              <a:t>.</a:t>
            </a:r>
          </a:p>
          <a:p>
            <a:pPr marL="342900" lvl="2" indent="-342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Examples</a:t>
            </a:r>
            <a:r>
              <a:rPr lang="en-US" sz="2400" dirty="0" smtClean="0">
                <a:solidFill>
                  <a:srgbClr val="FFC000"/>
                </a:solidFill>
              </a:rPr>
              <a:t>.</a:t>
            </a:r>
            <a:endParaRPr lang="en-US" sz="2400" dirty="0">
              <a:solidFill>
                <a:srgbClr val="FFC000"/>
              </a:solidFill>
            </a:endParaRPr>
          </a:p>
          <a:p>
            <a:pPr marL="685800" lvl="2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00B0F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304800" y="152400"/>
            <a:ext cx="8686800" cy="12954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Width, max-width </a:t>
            </a:r>
          </a:p>
          <a:p>
            <a:r>
              <a:rPr lang="en-US" sz="3600" dirty="0" smtClean="0">
                <a:solidFill>
                  <a:srgbClr val="FFC000"/>
                </a:solidFill>
              </a:rPr>
              <a:t>and min-width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19</a:t>
            </a:fld>
            <a:endParaRPr kumimoji="0" lang="en-US"/>
          </a:p>
        </p:txBody>
      </p:sp>
      <p:pic>
        <p:nvPicPr>
          <p:cNvPr id="1029" name="Picture 5" descr="jQuery Dimens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76200"/>
            <a:ext cx="2438400" cy="1698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772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/>
          <p:cNvSpPr txBox="1">
            <a:spLocks/>
          </p:cNvSpPr>
          <p:nvPr/>
        </p:nvSpPr>
        <p:spPr>
          <a:xfrm>
            <a:off x="0" y="685800"/>
            <a:ext cx="9144000" cy="6172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 spc="3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Font typeface="Arial" pitchFamily="34" charset="0"/>
              <a:buChar char="•"/>
              <a:defRPr sz="1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</a:t>
            </a:fld>
            <a:endParaRPr kumimoji="0"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85800" y="362139"/>
            <a:ext cx="7924800" cy="914400"/>
          </a:xfrm>
        </p:spPr>
        <p:txBody>
          <a:bodyPr/>
          <a:lstStyle/>
          <a:p>
            <a:pPr algn="ctr"/>
            <a:r>
              <a:rPr lang="en-US" sz="4000" b="1" dirty="0" smtClean="0">
                <a:solidFill>
                  <a:srgbClr val="FFC000"/>
                </a:solidFill>
              </a:rPr>
              <a:t>Table of Content</a:t>
            </a:r>
            <a:endParaRPr lang="bg-BG" sz="4000" dirty="0"/>
          </a:p>
        </p:txBody>
      </p:sp>
      <p:sp>
        <p:nvSpPr>
          <p:cNvPr id="5" name="Rectangle 4"/>
          <p:cNvSpPr/>
          <p:nvPr/>
        </p:nvSpPr>
        <p:spPr>
          <a:xfrm>
            <a:off x="0" y="1462703"/>
            <a:ext cx="8763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/>
              <a:t>Web design and </a:t>
            </a:r>
            <a:r>
              <a:rPr lang="en-US" sz="2400" dirty="0" smtClean="0"/>
              <a:t>layout</a:t>
            </a:r>
            <a:r>
              <a:rPr lang="bg-BG" sz="2400" dirty="0" smtClean="0"/>
              <a:t>, </a:t>
            </a:r>
            <a:r>
              <a:rPr lang="en-US" sz="2400" dirty="0"/>
              <a:t>Layout techniques</a:t>
            </a:r>
            <a:r>
              <a:rPr lang="en-US" sz="2400" dirty="0" smtClean="0"/>
              <a:t>;</a:t>
            </a:r>
            <a:endParaRPr lang="en-US" sz="2400" dirty="0"/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HTML 5</a:t>
            </a:r>
            <a:r>
              <a:rPr lang="bg-BG" sz="2400" dirty="0" smtClean="0"/>
              <a:t>+</a:t>
            </a:r>
            <a:r>
              <a:rPr lang="en-US" sz="2400" dirty="0" smtClean="0"/>
              <a:t> declaration and support;</a:t>
            </a:r>
            <a:endParaRPr lang="en-US" sz="2400" dirty="0"/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/>
              <a:t>HTML5+ new elements;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/>
              <a:t>Semantic of Elements</a:t>
            </a:r>
            <a:r>
              <a:rPr lang="en-US" sz="2400" dirty="0" smtClean="0"/>
              <a:t>;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/>
              <a:t>Basic SEO guide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Migration; </a:t>
            </a:r>
          </a:p>
          <a:p>
            <a:pPr marL="354013" lvl="1" indent="363538">
              <a:buFont typeface="Wingdings" panose="05000000000000000000" pitchFamily="2" charset="2"/>
              <a:buChar char="§"/>
            </a:pPr>
            <a:r>
              <a:rPr lang="en-US" sz="2400" dirty="0" smtClean="0"/>
              <a:t>CSS </a:t>
            </a:r>
            <a:r>
              <a:rPr lang="en-US" sz="2400" dirty="0"/>
              <a:t>layout </a:t>
            </a:r>
            <a:r>
              <a:rPr lang="en-US" sz="2400" dirty="0" smtClean="0"/>
              <a:t>Techniques;</a:t>
            </a:r>
            <a:endParaRPr lang="en-US" sz="2400" dirty="0"/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Display;</a:t>
            </a:r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Float and Clear;</a:t>
            </a:r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Position;</a:t>
            </a:r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Z-index;</a:t>
            </a:r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Width and max-width;</a:t>
            </a:r>
          </a:p>
          <a:p>
            <a:pPr marL="811213" lvl="1" indent="-457200">
              <a:buFont typeface="Wingdings" panose="05000000000000000000" pitchFamily="2" charset="2"/>
              <a:buChar char="§"/>
            </a:pPr>
            <a:r>
              <a:rPr lang="en-US" sz="2400" dirty="0" smtClean="0"/>
              <a:t>Horizontal </a:t>
            </a:r>
            <a:r>
              <a:rPr lang="en-US" sz="2400" dirty="0"/>
              <a:t>&amp; Vertical </a:t>
            </a:r>
            <a:r>
              <a:rPr lang="en-US" sz="2400" dirty="0" smtClean="0"/>
              <a:t>Align</a:t>
            </a:r>
            <a:r>
              <a:rPr lang="en-US" sz="2400" dirty="0"/>
              <a:t>.</a:t>
            </a:r>
            <a:r>
              <a:rPr lang="en-US" sz="2400" dirty="0">
                <a:solidFill>
                  <a:srgbClr val="FF0000"/>
                </a:solidFill>
              </a:rPr>
              <a:t/>
            </a:r>
            <a:br>
              <a:rPr lang="en-US" sz="2400" dirty="0">
                <a:solidFill>
                  <a:srgbClr val="FF0000"/>
                </a:solidFill>
              </a:rPr>
            </a:br>
            <a:endParaRPr lang="bg-BG" sz="2400" dirty="0"/>
          </a:p>
        </p:txBody>
      </p:sp>
      <p:pic>
        <p:nvPicPr>
          <p:cNvPr id="6" name="Picture 4" descr="http://www.digitalfamily.com/wp/wp-content/uploads/2012/08/Responsive-Design-box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8127">
            <a:off x="4867789" y="4253839"/>
            <a:ext cx="3166592" cy="160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Ð¡Ð²ÑÑÐ·Ð°Ð½Ð¾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3031" y="1998654"/>
            <a:ext cx="1812715" cy="1187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2613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219200"/>
            <a:ext cx="9144000" cy="5638800"/>
          </a:xfrm>
        </p:spPr>
        <p:txBody>
          <a:bodyPr>
            <a:noAutofit/>
          </a:bodyPr>
          <a:lstStyle/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Align for </a:t>
            </a:r>
            <a:r>
              <a:rPr lang="en-US" sz="2400" dirty="0" smtClean="0"/>
              <a:t>block elements</a:t>
            </a:r>
          </a:p>
          <a:p>
            <a:pPr marL="742950" lvl="2" indent="-285750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00B0F0"/>
                </a:solidFill>
              </a:rPr>
              <a:t>First, </a:t>
            </a:r>
            <a:r>
              <a:rPr lang="en-US" dirty="0">
                <a:solidFill>
                  <a:srgbClr val="FFFF00"/>
                </a:solidFill>
              </a:rPr>
              <a:t>fixed</a:t>
            </a:r>
            <a:r>
              <a:rPr lang="en-US" dirty="0" smtClean="0">
                <a:solidFill>
                  <a:srgbClr val="FFFF00"/>
                </a:solidFill>
              </a:rPr>
              <a:t> the width </a:t>
            </a:r>
            <a:r>
              <a:rPr lang="en-US" dirty="0" smtClean="0">
                <a:solidFill>
                  <a:srgbClr val="00B0F0"/>
                </a:solidFill>
              </a:rPr>
              <a:t>and:</a:t>
            </a:r>
          </a:p>
          <a:p>
            <a:pPr marL="1200150" lvl="3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B0F0"/>
                </a:solidFill>
              </a:rPr>
              <a:t>Using </a:t>
            </a:r>
            <a:r>
              <a:rPr lang="en-US" dirty="0" smtClean="0">
                <a:solidFill>
                  <a:srgbClr val="FFFF00"/>
                </a:solidFill>
              </a:rPr>
              <a:t>position absolute and left and right align</a:t>
            </a:r>
            <a:r>
              <a:rPr lang="en-US" dirty="0">
                <a:solidFill>
                  <a:srgbClr val="00B0F0"/>
                </a:solidFill>
              </a:rPr>
              <a:t>;</a:t>
            </a:r>
            <a:endParaRPr lang="en-US" dirty="0" smtClean="0">
              <a:solidFill>
                <a:srgbClr val="00B0F0"/>
              </a:solidFill>
            </a:endParaRPr>
          </a:p>
          <a:p>
            <a:pPr marL="1200150" lvl="3" indent="-285750">
              <a:buFont typeface="Wingdings" panose="05000000000000000000" pitchFamily="2" charset="2"/>
              <a:buChar char="§"/>
            </a:pPr>
            <a:r>
              <a:rPr lang="en-US" dirty="0">
                <a:solidFill>
                  <a:srgbClr val="00B0F0"/>
                </a:solidFill>
              </a:rPr>
              <a:t>Using </a:t>
            </a:r>
            <a:r>
              <a:rPr lang="en-US" dirty="0" smtClean="0">
                <a:solidFill>
                  <a:srgbClr val="FFFF00"/>
                </a:solidFill>
              </a:rPr>
              <a:t>float and left and right align;</a:t>
            </a:r>
          </a:p>
          <a:p>
            <a:pPr marL="1200150" lvl="3" indent="-285750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rgbClr val="00B0F0"/>
                </a:solidFill>
              </a:rPr>
              <a:t>To </a:t>
            </a:r>
            <a:r>
              <a:rPr lang="en-US" dirty="0">
                <a:solidFill>
                  <a:srgbClr val="00B0F0"/>
                </a:solidFill>
              </a:rPr>
              <a:t>center </a:t>
            </a:r>
            <a:r>
              <a:rPr lang="en-US" dirty="0" smtClean="0">
                <a:solidFill>
                  <a:srgbClr val="00B0F0"/>
                </a:solidFill>
              </a:rPr>
              <a:t>element </a:t>
            </a:r>
            <a:r>
              <a:rPr lang="en-US" dirty="0" smtClean="0">
                <a:solidFill>
                  <a:srgbClr val="FFFF00"/>
                </a:solidFill>
              </a:rPr>
              <a:t>set </a:t>
            </a:r>
            <a:r>
              <a:rPr lang="en-US" dirty="0">
                <a:solidFill>
                  <a:srgbClr val="FFFF00"/>
                </a:solidFill>
              </a:rPr>
              <a:t>left and right margin to </a:t>
            </a:r>
            <a:r>
              <a:rPr lang="en-US" dirty="0" smtClean="0">
                <a:solidFill>
                  <a:srgbClr val="FFFF00"/>
                </a:solidFill>
              </a:rPr>
              <a:t>auto.</a:t>
            </a:r>
            <a:endParaRPr lang="en-US" dirty="0"/>
          </a:p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92D050"/>
                </a:solidFill>
              </a:rPr>
              <a:t>Align </a:t>
            </a:r>
            <a:r>
              <a:rPr lang="en-US" sz="2400" dirty="0">
                <a:solidFill>
                  <a:srgbClr val="92D050"/>
                </a:solidFill>
              </a:rPr>
              <a:t>for </a:t>
            </a:r>
            <a:r>
              <a:rPr lang="en-US" sz="2400" dirty="0" smtClean="0"/>
              <a:t>flex elements </a:t>
            </a:r>
          </a:p>
          <a:p>
            <a:pPr marL="685800" lvl="2">
              <a:buFont typeface="Courier New" panose="02070309020205020404" pitchFamily="49" charset="0"/>
              <a:buChar char="o"/>
            </a:pPr>
            <a:r>
              <a:rPr lang="en-US" sz="1800" dirty="0">
                <a:solidFill>
                  <a:srgbClr val="00B0F0"/>
                </a:solidFill>
              </a:rPr>
              <a:t>Using </a:t>
            </a:r>
            <a:r>
              <a:rPr lang="en-US" sz="1800" dirty="0" smtClean="0">
                <a:solidFill>
                  <a:srgbClr val="00B0F0"/>
                </a:solidFill>
              </a:rPr>
              <a:t>CSS properties of </a:t>
            </a:r>
            <a:r>
              <a:rPr lang="en-US" sz="1800" dirty="0" smtClean="0">
                <a:solidFill>
                  <a:srgbClr val="FFFF00"/>
                </a:solidFill>
              </a:rPr>
              <a:t>display</a:t>
            </a:r>
            <a:r>
              <a:rPr lang="en-US" sz="1800" dirty="0">
                <a:solidFill>
                  <a:srgbClr val="FFFF00"/>
                </a:solidFill>
              </a:rPr>
              <a:t>: </a:t>
            </a:r>
            <a:r>
              <a:rPr lang="en-US" sz="1800" dirty="0" smtClean="0">
                <a:solidFill>
                  <a:srgbClr val="FFFF00"/>
                </a:solidFill>
              </a:rPr>
              <a:t>flex;</a:t>
            </a:r>
            <a:endParaRPr lang="en-US" sz="2400" dirty="0" smtClean="0"/>
          </a:p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Align Text: </a:t>
            </a:r>
            <a:r>
              <a:rPr lang="en-US" sz="1800" dirty="0" smtClean="0">
                <a:solidFill>
                  <a:srgbClr val="FFFF00"/>
                </a:solidFill>
              </a:rPr>
              <a:t>text-align, text-align-last</a:t>
            </a:r>
            <a:r>
              <a:rPr lang="en-US" sz="1800" dirty="0">
                <a:solidFill>
                  <a:srgbClr val="FFFF00"/>
                </a:solidFill>
              </a:rPr>
              <a:t>, </a:t>
            </a:r>
            <a:r>
              <a:rPr lang="en-US" sz="1800" dirty="0" smtClean="0">
                <a:solidFill>
                  <a:srgbClr val="FFFF00"/>
                </a:solidFill>
              </a:rPr>
              <a:t>line-height, text-indent, text-overflow, text-transform, vertical-align, etc.</a:t>
            </a:r>
          </a:p>
          <a:p>
            <a:pPr marL="285750" lvl="1">
              <a:buFont typeface="Courier New" panose="02070309020205020404" pitchFamily="49" charset="0"/>
              <a:buChar char="o"/>
            </a:pPr>
            <a:r>
              <a:rPr lang="en-US" sz="2400" dirty="0" smtClean="0"/>
              <a:t>Vertical align</a:t>
            </a:r>
          </a:p>
          <a:p>
            <a:pPr marL="685800" lvl="2">
              <a:buFont typeface="Courier New" panose="02070309020205020404" pitchFamily="49" charset="0"/>
              <a:buChar char="o"/>
            </a:pPr>
            <a:endParaRPr lang="en-US" sz="2400" dirty="0" smtClean="0">
              <a:solidFill>
                <a:srgbClr val="92D05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28600" y="304800"/>
            <a:ext cx="8686800" cy="634936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 cap="all" spc="5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sz="3600" dirty="0" smtClean="0">
                <a:solidFill>
                  <a:srgbClr val="FFC000"/>
                </a:solidFill>
              </a:rPr>
              <a:t>Horizontal </a:t>
            </a:r>
            <a:r>
              <a:rPr lang="en-US" sz="3600" dirty="0">
                <a:solidFill>
                  <a:srgbClr val="FFC000"/>
                </a:solidFill>
              </a:rPr>
              <a:t>&amp; Vertical </a:t>
            </a:r>
            <a:r>
              <a:rPr lang="en-US" sz="3600" dirty="0" smtClean="0">
                <a:solidFill>
                  <a:srgbClr val="FFC000"/>
                </a:solidFill>
              </a:rPr>
              <a:t>Align</a:t>
            </a:r>
            <a:endParaRPr lang="en-US" sz="3600" dirty="0">
              <a:solidFill>
                <a:srgbClr val="FFC000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20</a:t>
            </a:fld>
            <a:endParaRPr kumimoji="0"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894968"/>
            <a:ext cx="2623502" cy="153898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3740" y="2710368"/>
            <a:ext cx="3242140" cy="1439800"/>
          </a:xfrm>
          <a:prstGeom prst="rect">
            <a:avLst/>
          </a:prstGeom>
        </p:spPr>
      </p:pic>
      <p:pic>
        <p:nvPicPr>
          <p:cNvPr id="4" name="Картина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8400" y="4780184"/>
            <a:ext cx="3397259" cy="1941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36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895600"/>
            <a:ext cx="9144000" cy="1249362"/>
          </a:xfrm>
        </p:spPr>
        <p:txBody>
          <a:bodyPr/>
          <a:lstStyle/>
          <a:p>
            <a:pPr lvl="3" algn="l" rtl="0">
              <a:spcBef>
                <a:spcPct val="0"/>
              </a:spcBef>
            </a:pPr>
            <a:r>
              <a:rPr lang="bg-BG" sz="4000" dirty="0" smtClean="0"/>
              <a:t/>
            </a:r>
            <a:br>
              <a:rPr lang="bg-BG" sz="4000" dirty="0" smtClean="0"/>
            </a:br>
            <a:r>
              <a:rPr lang="en-US" sz="4000" dirty="0" smtClean="0"/>
              <a:t>break, work or go home </a:t>
            </a:r>
            <a:r>
              <a:rPr lang="bg-BG" sz="4000" dirty="0"/>
              <a:t>?</a:t>
            </a:r>
            <a:r>
              <a:rPr lang="en-US" sz="4000" dirty="0"/>
              <a:t/>
            </a:r>
            <a:br>
              <a:rPr lang="en-US" sz="4000" dirty="0"/>
            </a:b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447800"/>
            <a:ext cx="9144000" cy="5410200"/>
          </a:xfrm>
        </p:spPr>
        <p:txBody>
          <a:bodyPr>
            <a:normAutofit/>
          </a:bodyPr>
          <a:lstStyle/>
          <a:p>
            <a:endParaRPr lang="en-US" sz="2800" dirty="0" smtClean="0"/>
          </a:p>
          <a:p>
            <a:pPr marL="0" indent="0">
              <a:buNone/>
            </a:pPr>
            <a:endParaRPr lang="en-US" sz="2800" dirty="0" smtClean="0">
              <a:hlinkClick r:id="" action="ppaction://hlinkfile"/>
            </a:endParaRPr>
          </a:p>
          <a:p>
            <a:endParaRPr lang="en-US" sz="2800" dirty="0" smtClean="0">
              <a:hlinkClick r:id="" action="ppaction://hlinkfile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2281789"/>
            <a:ext cx="1948299" cy="247698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21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265815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609600" y="337457"/>
            <a:ext cx="7924800" cy="411480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en-US" dirty="0" smtClean="0"/>
          </a:p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500" dirty="0"/>
              <a:t>QUESTIONS</a:t>
            </a:r>
            <a:r>
              <a:rPr lang="bg-BG" sz="5500" dirty="0"/>
              <a:t>?</a:t>
            </a:r>
          </a:p>
          <a:p>
            <a:pPr marL="0" indent="0" algn="ctr">
              <a:buNone/>
            </a:pPr>
            <a:endParaRPr lang="en-US" sz="5500" dirty="0" smtClean="0"/>
          </a:p>
          <a:p>
            <a:pPr marL="0" indent="0" algn="ctr">
              <a:buNone/>
            </a:pPr>
            <a:endParaRPr lang="en-US" sz="5500" dirty="0"/>
          </a:p>
          <a:p>
            <a:pPr marL="0" indent="0" algn="ctr">
              <a:buNone/>
            </a:pPr>
            <a:r>
              <a:rPr lang="en-US" sz="5500" dirty="0" smtClean="0"/>
              <a:t>QUESTIONS</a:t>
            </a:r>
            <a:r>
              <a:rPr lang="bg-BG" sz="5500" dirty="0" smtClean="0"/>
              <a:t>?</a:t>
            </a:r>
            <a:endParaRPr lang="bg-BG" sz="55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590800"/>
            <a:ext cx="5250064" cy="4040088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22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675056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0"/>
            <a:ext cx="79248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  <a:latin typeface="Arial Narrow" panose="020B0606020202030204" pitchFamily="34" charset="0"/>
              </a:rPr>
              <a:t>Design and web design </a:t>
            </a:r>
            <a:endParaRPr lang="bg-BG" dirty="0">
              <a:solidFill>
                <a:srgbClr val="FFC000"/>
              </a:solidFill>
              <a:latin typeface="Arial Narrow" panose="020B0606020202030204" pitchFamily="34" charset="0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600200"/>
            <a:ext cx="9067800" cy="5257800"/>
          </a:xfrm>
        </p:spPr>
        <p:txBody>
          <a:bodyPr>
            <a:normAutofit/>
          </a:bodyPr>
          <a:lstStyle/>
          <a:p>
            <a:endParaRPr lang="en-US" sz="2600" dirty="0" smtClean="0">
              <a:solidFill>
                <a:srgbClr val="00B0F0"/>
              </a:solidFill>
            </a:endParaRPr>
          </a:p>
          <a:p>
            <a:endParaRPr lang="en-US" sz="2600" dirty="0">
              <a:solidFill>
                <a:srgbClr val="00B0F0"/>
              </a:solidFill>
            </a:endParaRPr>
          </a:p>
          <a:p>
            <a:endParaRPr lang="en-US" sz="2600" dirty="0" smtClean="0">
              <a:solidFill>
                <a:srgbClr val="00B0F0"/>
              </a:solidFill>
            </a:endParaRPr>
          </a:p>
          <a:p>
            <a:endParaRPr lang="en-US" sz="2600" dirty="0" smtClean="0">
              <a:solidFill>
                <a:srgbClr val="00B0F0"/>
              </a:solidFill>
            </a:endParaRPr>
          </a:p>
          <a:p>
            <a:endParaRPr lang="en-US" sz="2600" dirty="0" smtClean="0">
              <a:solidFill>
                <a:srgbClr val="00B0F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600" dirty="0" smtClean="0">
                <a:solidFill>
                  <a:srgbClr val="00B0F0"/>
                </a:solidFill>
              </a:rPr>
              <a:t>Good </a:t>
            </a:r>
            <a:r>
              <a:rPr lang="en-US" sz="2600" dirty="0">
                <a:solidFill>
                  <a:srgbClr val="00B0F0"/>
                </a:solidFill>
              </a:rPr>
              <a:t>Web design is the same as good design. </a:t>
            </a:r>
            <a:r>
              <a:rPr lang="en-US" sz="2600" dirty="0"/>
              <a:t>If you understand the elements that make up good design, you'll have a </a:t>
            </a:r>
            <a:r>
              <a:rPr lang="en-US" sz="2600" dirty="0" smtClean="0"/>
              <a:t>web page </a:t>
            </a:r>
            <a:r>
              <a:rPr lang="en-US" sz="2600" dirty="0"/>
              <a:t>that works well.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3</a:t>
            </a:fld>
            <a:endParaRPr kumimoji="0" lang="en-US"/>
          </a:p>
        </p:txBody>
      </p:sp>
      <p:pic>
        <p:nvPicPr>
          <p:cNvPr id="1026" name="Picture 2" descr="http://3.bp.blogspot.com/-CWAKvPOSMlA/UmRk-svWndI/AAAAAAAAC3Y/bJcDWr0k-8I/s400/666666666666666666666666666666666666.jpe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0781">
            <a:off x="736241" y="1831159"/>
            <a:ext cx="2185117" cy="1928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7600" y="1600200"/>
            <a:ext cx="2028961" cy="2390283"/>
          </a:xfrm>
          <a:prstGeom prst="rect">
            <a:avLst/>
          </a:prstGeom>
        </p:spPr>
      </p:pic>
      <p:pic>
        <p:nvPicPr>
          <p:cNvPr id="5" name="Picture 2" descr="https://officeforproductdesign.com/img/GoodDesignExhibiton/Good_Design_Exhibition_by_OfficeforProductDesign_W0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9641" y="502443"/>
            <a:ext cx="1921669" cy="1281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New Holland спечели наградата Good Design за своя метанов концептуален  трактор | Новини | Agrosalon.B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2242988"/>
            <a:ext cx="2571752" cy="1714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0919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85161"/>
            <a:ext cx="7924800" cy="647700"/>
          </a:xfrm>
        </p:spPr>
        <p:txBody>
          <a:bodyPr/>
          <a:lstStyle/>
          <a:p>
            <a:r>
              <a:rPr lang="en-US" b="1" dirty="0" smtClean="0">
                <a:solidFill>
                  <a:srgbClr val="FFC000"/>
                </a:solidFill>
              </a:rPr>
              <a:t>Web design and layout</a:t>
            </a:r>
            <a:endParaRPr lang="bg-BG" b="1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524000"/>
            <a:ext cx="9144000" cy="5334000"/>
          </a:xfrm>
        </p:spPr>
        <p:txBody>
          <a:bodyPr>
            <a:normAutofit lnSpcReduction="10000"/>
          </a:bodyPr>
          <a:lstStyle/>
          <a:p>
            <a:pPr indent="307975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00B0F0"/>
                </a:solidFill>
              </a:rPr>
              <a:t>Layout </a:t>
            </a:r>
            <a:r>
              <a:rPr lang="en-US" sz="3200" dirty="0">
                <a:solidFill>
                  <a:srgbClr val="00B0F0"/>
                </a:solidFill>
              </a:rPr>
              <a:t>is the organization of elements on a </a:t>
            </a:r>
            <a:r>
              <a:rPr lang="en-US" sz="3200" dirty="0" smtClean="0">
                <a:solidFill>
                  <a:srgbClr val="00B0F0"/>
                </a:solidFill>
              </a:rPr>
              <a:t>web page</a:t>
            </a:r>
            <a:r>
              <a:rPr lang="bg-BG" sz="3200" dirty="0" smtClean="0">
                <a:solidFill>
                  <a:srgbClr val="00B0F0"/>
                </a:solidFill>
              </a:rPr>
              <a:t>:</a:t>
            </a:r>
            <a:endParaRPr lang="en-US" sz="3200" dirty="0" smtClean="0">
              <a:solidFill>
                <a:srgbClr val="00B0F0"/>
              </a:solidFill>
            </a:endParaRPr>
          </a:p>
          <a:p>
            <a:pPr indent="307975">
              <a:buFont typeface="Courier New" panose="02070309020205020404" pitchFamily="49" charset="0"/>
              <a:buChar char="o"/>
            </a:pPr>
            <a:endParaRPr lang="bg-BG" sz="3200" dirty="0" smtClean="0">
              <a:solidFill>
                <a:srgbClr val="00B0F0"/>
              </a:solidFill>
            </a:endParaRPr>
          </a:p>
          <a:p>
            <a:pPr marL="3949700" lvl="8" indent="-358775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</a:rPr>
              <a:t>Layout</a:t>
            </a:r>
            <a:r>
              <a:rPr lang="en-US" sz="2400" dirty="0" smtClean="0">
                <a:solidFill>
                  <a:srgbClr val="92D050"/>
                </a:solidFill>
              </a:rPr>
              <a:t> web pages</a:t>
            </a:r>
            <a:r>
              <a:rPr lang="bg-BG" sz="2400" dirty="0" smtClean="0">
                <a:solidFill>
                  <a:srgbClr val="92D050"/>
                </a:solidFill>
              </a:rPr>
              <a:t> </a:t>
            </a:r>
            <a:r>
              <a:rPr lang="en-US" sz="2400" dirty="0" smtClean="0">
                <a:solidFill>
                  <a:srgbClr val="92D050"/>
                </a:solidFill>
              </a:rPr>
              <a:t>of basic boxes (</a:t>
            </a:r>
            <a:r>
              <a:rPr lang="en-US" sz="2400" dirty="0" smtClean="0">
                <a:solidFill>
                  <a:srgbClr val="FFFF00"/>
                </a:solidFill>
              </a:rPr>
              <a:t>containers</a:t>
            </a:r>
            <a:r>
              <a:rPr lang="en-US" sz="2400" dirty="0" smtClean="0">
                <a:solidFill>
                  <a:srgbClr val="92D050"/>
                </a:solidFill>
              </a:rPr>
              <a:t>)</a:t>
            </a:r>
          </a:p>
          <a:p>
            <a:pPr marL="3949700" lvl="8" indent="-358775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</a:rPr>
              <a:t>Placement</a:t>
            </a:r>
            <a:r>
              <a:rPr lang="en-US" sz="2400" dirty="0" smtClean="0">
                <a:solidFill>
                  <a:srgbClr val="92D050"/>
                </a:solidFill>
              </a:rPr>
              <a:t> of boxes (</a:t>
            </a:r>
            <a:r>
              <a:rPr lang="en-US" sz="2400" dirty="0" smtClean="0">
                <a:solidFill>
                  <a:srgbClr val="FFFF00"/>
                </a:solidFill>
              </a:rPr>
              <a:t>position</a:t>
            </a:r>
            <a:r>
              <a:rPr lang="en-US" sz="2400" dirty="0" smtClean="0">
                <a:solidFill>
                  <a:srgbClr val="92D050"/>
                </a:solidFill>
              </a:rPr>
              <a:t>);</a:t>
            </a:r>
          </a:p>
          <a:p>
            <a:pPr marL="3949700" lvl="8" indent="-358775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B0F0"/>
                </a:solidFill>
              </a:rPr>
              <a:t>Flexible </a:t>
            </a:r>
            <a:r>
              <a:rPr lang="en-US" sz="2400" dirty="0" smtClean="0">
                <a:solidFill>
                  <a:srgbClr val="00B0F0"/>
                </a:solidFill>
              </a:rPr>
              <a:t>and adapt </a:t>
            </a:r>
            <a:r>
              <a:rPr lang="en-US" sz="2400" dirty="0" smtClean="0">
                <a:solidFill>
                  <a:srgbClr val="92D050"/>
                </a:solidFill>
              </a:rPr>
              <a:t>of boxes (</a:t>
            </a:r>
            <a:r>
              <a:rPr lang="en-US" sz="2400" dirty="0" smtClean="0">
                <a:solidFill>
                  <a:srgbClr val="FFFF00"/>
                </a:solidFill>
              </a:rPr>
              <a:t>Responsive design</a:t>
            </a:r>
            <a:r>
              <a:rPr lang="en-US" sz="2400" dirty="0" smtClean="0">
                <a:solidFill>
                  <a:srgbClr val="92D050"/>
                </a:solidFill>
              </a:rPr>
              <a:t>)</a:t>
            </a:r>
            <a:r>
              <a:rPr lang="en-US" sz="2400" dirty="0">
                <a:solidFill>
                  <a:srgbClr val="92D050"/>
                </a:solidFill>
              </a:rPr>
              <a:t>:</a:t>
            </a:r>
            <a:r>
              <a:rPr lang="en-US" sz="2400" dirty="0" smtClean="0">
                <a:solidFill>
                  <a:srgbClr val="92D050"/>
                </a:solidFill>
              </a:rPr>
              <a:t> </a:t>
            </a:r>
          </a:p>
          <a:p>
            <a:pPr marL="3949700" lvl="8" indent="-358775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92D050"/>
                </a:solidFill>
              </a:rPr>
              <a:t>mobile first;</a:t>
            </a:r>
          </a:p>
          <a:p>
            <a:pPr marL="3949700" lvl="8" indent="-358775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00B0F0"/>
                </a:solidFill>
              </a:rPr>
              <a:t>Content of boxes</a:t>
            </a:r>
            <a:r>
              <a:rPr lang="bg-BG" sz="2400" dirty="0" smtClean="0">
                <a:solidFill>
                  <a:srgbClr val="92D050"/>
                </a:solidFill>
              </a:rPr>
              <a:t>: </a:t>
            </a:r>
            <a:r>
              <a:rPr lang="en-US" sz="2400" dirty="0" smtClean="0">
                <a:solidFill>
                  <a:srgbClr val="92D050"/>
                </a:solidFill>
              </a:rPr>
              <a:t>Text, Animations</a:t>
            </a:r>
            <a:br>
              <a:rPr lang="en-US" sz="2400" dirty="0" smtClean="0">
                <a:solidFill>
                  <a:srgbClr val="92D050"/>
                </a:solidFill>
              </a:rPr>
            </a:br>
            <a:r>
              <a:rPr lang="en-US" sz="2400" dirty="0" smtClean="0">
                <a:solidFill>
                  <a:srgbClr val="92D050"/>
                </a:solidFill>
              </a:rPr>
              <a:t>Video, audio, images and graphics</a:t>
            </a:r>
            <a:br>
              <a:rPr lang="en-US" sz="2400" dirty="0" smtClean="0">
                <a:solidFill>
                  <a:srgbClr val="92D050"/>
                </a:solidFill>
              </a:rPr>
            </a:br>
            <a:r>
              <a:rPr lang="en-US" sz="2400" dirty="0" smtClean="0">
                <a:solidFill>
                  <a:srgbClr val="92D050"/>
                </a:solidFill>
              </a:rPr>
              <a:t>scripts and etc.;</a:t>
            </a:r>
          </a:p>
          <a:p>
            <a:pPr lvl="5"/>
            <a:endParaRPr lang="bg-BG" sz="3600" dirty="0">
              <a:solidFill>
                <a:srgbClr val="FF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4</a:t>
            </a:fld>
            <a:endParaRPr kumimoji="0"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912" y="0"/>
            <a:ext cx="2605088" cy="1540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819400"/>
            <a:ext cx="3264066" cy="30757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589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5847"/>
            <a:ext cx="7924800" cy="609600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Layout </a:t>
            </a:r>
            <a:r>
              <a:rPr lang="en-US" dirty="0">
                <a:solidFill>
                  <a:srgbClr val="FFC000"/>
                </a:solidFill>
              </a:rPr>
              <a:t>Techniques</a:t>
            </a:r>
            <a:endParaRPr lang="bg-BG" dirty="0">
              <a:solidFill>
                <a:srgbClr val="FFC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4294967295"/>
          </p:nvPr>
        </p:nvSpPr>
        <p:spPr>
          <a:xfrm>
            <a:off x="0" y="1143000"/>
            <a:ext cx="9067800" cy="5715000"/>
          </a:xfrm>
        </p:spPr>
        <p:txBody>
          <a:bodyPr>
            <a:normAutofit fontScale="92500" lnSpcReduction="10000"/>
          </a:bodyPr>
          <a:lstStyle/>
          <a:p>
            <a:pPr marL="539750">
              <a:buFont typeface="Courier New" panose="02070309020205020404" pitchFamily="49" charset="0"/>
              <a:buChar char="o"/>
            </a:pPr>
            <a:r>
              <a:rPr lang="en-US" sz="3200" dirty="0" smtClean="0">
                <a:solidFill>
                  <a:srgbClr val="00B0F0"/>
                </a:solidFill>
              </a:rPr>
              <a:t>HTML tables, frame(iframe)</a:t>
            </a:r>
            <a:r>
              <a:rPr lang="bg-BG" sz="2400" dirty="0"/>
              <a:t>	</a:t>
            </a:r>
            <a:endParaRPr lang="bg-BG" sz="2400" dirty="0" smtClean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FF0000"/>
                </a:solidFill>
              </a:rPr>
              <a:t>used in the </a:t>
            </a:r>
            <a:r>
              <a:rPr lang="en-US" sz="2400" dirty="0" smtClean="0">
                <a:solidFill>
                  <a:srgbClr val="FF0000"/>
                </a:solidFill>
              </a:rPr>
              <a:t>past.</a:t>
            </a:r>
            <a:endParaRPr lang="en-US" sz="2400" dirty="0">
              <a:solidFill>
                <a:srgbClr val="FF00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B0F0"/>
                </a:solidFill>
              </a:rPr>
              <a:t>CSS </a:t>
            </a:r>
            <a:r>
              <a:rPr lang="en-US" sz="3200" dirty="0" smtClean="0">
                <a:solidFill>
                  <a:srgbClr val="00B0F0"/>
                </a:solidFill>
              </a:rPr>
              <a:t>property</a:t>
            </a:r>
            <a:r>
              <a:rPr lang="bg-BG" sz="3200" dirty="0" smtClean="0">
                <a:solidFill>
                  <a:srgbClr val="00B0F0"/>
                </a:solidFill>
              </a:rPr>
              <a:t> </a:t>
            </a:r>
            <a:r>
              <a:rPr lang="en-US" sz="3200" dirty="0" smtClean="0">
                <a:solidFill>
                  <a:srgbClr val="00B0F0"/>
                </a:solidFill>
              </a:rPr>
              <a:t>(from scratch):</a:t>
            </a:r>
            <a:endParaRPr lang="bg-BG" sz="3200" dirty="0" smtClean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Float and clear</a:t>
            </a:r>
            <a:r>
              <a:rPr lang="bg-BG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smtClean="0">
                <a:solidFill>
                  <a:srgbClr val="FFFF00"/>
                </a:solidFill>
              </a:rPr>
              <a:t>position,</a:t>
            </a:r>
            <a:r>
              <a:rPr lang="bg-BG" sz="2400" dirty="0" smtClean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flexbox</a:t>
            </a:r>
            <a:r>
              <a:rPr lang="bg-BG" sz="2400" dirty="0" smtClean="0">
                <a:solidFill>
                  <a:srgbClr val="FFFF00"/>
                </a:solidFill>
              </a:rPr>
              <a:t>, </a:t>
            </a:r>
            <a:r>
              <a:rPr lang="en-US" sz="2400" dirty="0" smtClean="0">
                <a:solidFill>
                  <a:srgbClr val="FFFF00"/>
                </a:solidFill>
              </a:rPr>
              <a:t>grid</a:t>
            </a:r>
            <a:r>
              <a:rPr lang="bg-BG" sz="2400" dirty="0">
                <a:solidFill>
                  <a:srgbClr val="FFFF00"/>
                </a:solidFill>
              </a:rPr>
              <a:t>;</a:t>
            </a:r>
            <a:endParaRPr lang="en-US" sz="2400" dirty="0" smtClean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>
                <a:solidFill>
                  <a:srgbClr val="00B0F0"/>
                </a:solidFill>
              </a:rPr>
              <a:t>Ex1,2,3,4,5 layout iframe, float, position, flex, </a:t>
            </a:r>
            <a:r>
              <a:rPr lang="en-US" sz="2400" dirty="0" smtClean="0">
                <a:solidFill>
                  <a:srgbClr val="00B0F0"/>
                </a:solidFill>
              </a:rPr>
              <a:t>grid</a:t>
            </a:r>
            <a:r>
              <a:rPr lang="bg-BG" sz="2400" dirty="0" smtClean="0">
                <a:solidFill>
                  <a:srgbClr val="00B0F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B0F0"/>
                </a:solidFill>
              </a:rPr>
              <a:t>CSS </a:t>
            </a:r>
            <a:r>
              <a:rPr lang="en-US" sz="3200" dirty="0" smtClean="0">
                <a:solidFill>
                  <a:srgbClr val="00B0F0"/>
                </a:solidFill>
              </a:rPr>
              <a:t>framework: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Bootstrap, Foundation </a:t>
            </a:r>
            <a:r>
              <a:rPr lang="en-US" sz="2400" dirty="0">
                <a:solidFill>
                  <a:srgbClr val="FFFF00"/>
                </a:solidFill>
              </a:rPr>
              <a:t>by </a:t>
            </a:r>
            <a:r>
              <a:rPr lang="en-US" sz="2400" dirty="0" smtClean="0">
                <a:solidFill>
                  <a:srgbClr val="FFFF00"/>
                </a:solidFill>
              </a:rPr>
              <a:t>ZURB, W3, Semantic UI.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Examples</a:t>
            </a:r>
            <a:r>
              <a:rPr lang="bg-BG" sz="2400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  <a:p>
            <a:pPr marL="539750">
              <a:buFont typeface="Courier New" panose="02070309020205020404" pitchFamily="49" charset="0"/>
              <a:buChar char="o"/>
            </a:pPr>
            <a:r>
              <a:rPr lang="en-US" sz="3200" dirty="0">
                <a:solidFill>
                  <a:srgbClr val="00B0F0"/>
                </a:solidFill>
              </a:rPr>
              <a:t>Content Management System – </a:t>
            </a:r>
            <a:r>
              <a:rPr lang="en-US" sz="3200" dirty="0" smtClean="0">
                <a:solidFill>
                  <a:srgbClr val="00B0F0"/>
                </a:solidFill>
              </a:rPr>
              <a:t>CMS: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solidFill>
                  <a:srgbClr val="FFFF00"/>
                </a:solidFill>
              </a:rPr>
              <a:t> </a:t>
            </a:r>
            <a:r>
              <a:rPr lang="en-US" sz="2400" dirty="0" smtClean="0">
                <a:solidFill>
                  <a:srgbClr val="FFFF00"/>
                </a:solidFill>
              </a:rPr>
              <a:t>WordPress, Joomla, Drupal.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400" dirty="0" smtClean="0">
                <a:solidFill>
                  <a:srgbClr val="FFFF00"/>
                </a:solidFill>
              </a:rPr>
              <a:t>Examples</a:t>
            </a:r>
            <a:r>
              <a:rPr lang="bg-BG" sz="2400" dirty="0" smtClean="0">
                <a:solidFill>
                  <a:srgbClr val="FFFF00"/>
                </a:solidFill>
              </a:rPr>
              <a:t>.</a:t>
            </a:r>
            <a:endParaRPr lang="en-US" sz="2400" dirty="0">
              <a:solidFill>
                <a:srgbClr val="FFFF00"/>
              </a:solidFill>
            </a:endParaRPr>
          </a:p>
          <a:p>
            <a:pPr marL="914400" lvl="2" indent="0">
              <a:buNone/>
            </a:pPr>
            <a:endParaRPr lang="en-US" sz="2400" dirty="0" smtClean="0">
              <a:solidFill>
                <a:srgbClr val="FFFF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5</a:t>
            </a:fld>
            <a:endParaRPr kumimoji="0" lang="en-US"/>
          </a:p>
        </p:txBody>
      </p:sp>
      <p:pic>
        <p:nvPicPr>
          <p:cNvPr id="2052" name="Picture 4" descr="http://developer.android.com/design/media/design_elements_landi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0001" y="2539850"/>
            <a:ext cx="2413298" cy="1571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4319" y="187658"/>
            <a:ext cx="3113481" cy="2367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2" descr="data:image/png;base64,iVBORw0KGgoAAAANSUhEUgAAAkIAAADICAYAAAAEE46XAAAgAElEQVR4nOy9V5fcxrok2i+HBW/K+2pv6aR95nXurDkiRYkiKUpbom1vy7chtc+s++PjPqRPJArVTUrasy4eYnUXbCIBfMj8TMTC/w4i/FJy8Kro4+dSwP++jD3yt+Qb8apIIP9m+7+MPbyIfPwUenge+PjR9/CD5+KZ6+B7x8b3toOnlo1nlo1nlsXxg20n8L1j46lt4altkX0dG08tG08KFp5aNp5aLoXN8b1NzvPMdfDMdfCD53L86HsKngfu34IffYdCb4/P8VMY4KfQw08h6c8XkYuXscf7Xu7/1PtUTr+H8n28K14UvbmP/zL2DAgSy9h1yhDPlb4uwMs4wIvINe4nH1PfZq7++8L+0fv/51JA35MQr4qhOEeZ9OMvRRv/23Hx1PXxwifP7DPLxg+WR94Jz6bvlIPngU2fIQs/+g5+8hz85LFnyJWWkeU/eR5e+C5eBh5ehg5ehuQZ/MGzlXeT4ZnjJt4h9ptv59h45vgULl/21LbwzHHxo+PgR8fBD7bN/0/CxTPHx/c2sRMvYpsgkv6Xfr+KBH6KLDxzLW4PnrkOfgodvCq5eFl01H11xDaeOS6e2vfwU+iQdy2y8FNk4Xlg02WO8j/7zZbJ/98G2fsR25R1DGIf0te/8F08j8j9fuI6yO19bu9ze5/Ews+xg0/3y7jaKeJyO8bVThHTjRiX2wRXWyUNsQZ9Ofl9uVnE5SY51mQ9wmStiOlqjPFSjNFihEE3QL8T4rwZ4bwZ4awR4rQe4KTm47jq4aji4rDs4Kjk4bDochyVPByVPJxUApxWQ5y3fFy0PQy6AYa9EKPFCOMlcp7JchHjtRDjtZC0wYDpRvxFYNfJrvVqXQVb/jWOL/f75WZkuBexYRv9/qn3Rz2+eVsZ19tlBTc7FdzsVPDpflUBW369XeQwtnFbhbp9CdONENONkF/L9XYZVxSXxucxvS8uNyNMN0JM1gMO+dkw9TnbL62/05bza9ghkK8r0Sf0eibbJVxuVfBD6OJVYOG0WcBpzcVe6OKt5eKtZWMvdHBac3DWsHFaI/+fVB2c1lz+WyC57KRq47Ru4bzp4KLl4qLjoN910W97uGi5OG86Yl3LxaDjot920G87GHRcDDo++m0PZ3UXJ1Ubh7GDXf8edj0bH10LHxwb7y0HH2wf720LuwFpcxr2I5tu4+KD6+Cdcw9HZQejno/JsovJsovpiofJsovxkiN+L/kcg46Lo7KFj76Nd7aDj76Nk6qNQbeA8aJH9yGYLDsULiZL5Fp2AweHRReDjo3Roo1h18Gw62DQsTHouOrvboH/HvW0dSlg2yjoWRj2LAx6Dke/a3Pw5dr+ieP30s/f74q/w0Ufr2MLub3P7X1u75P2fuHn2EN/0cdgKcBwxcdoNcB0NcZoNcB4zU9BKGHWOhXmBzNMNFYF21a6mA0B9SJJG0brBGS9+hLoD8D1TsWIq+0qrraruNwq0RtQUh5ydswx+ytd52g1mAtsW1Nf6duMVgMMNYzWQoxZGzZiTDZiTDeLCi63KgrYdTFMd8ocl/crBtRw9aCu4Pphg8P0O23bWbi5X8fN/Tpp03oJg6UAZx0PJ3UXRw0Hx00XZ50Aw+UYk40SrraruN6p4eZ+FZ8e1PD5YR2fHtQS52XH/fSggU8PxG9xPvVFm24WeV+ODc+rcj9WfIyXQ4yXiUEe9sIELnqBgkFXxbAXYrjoY7TkYbLiYbIS4Vng4XVEBjsndQcndQu7kYW3toc3louPvoWTqkcGNw0Xpw2XbifDpUj7TY57UifHOGt6EhyO04anHP+0YeO0YeOs6eC85aLfdXHWdLAXF7AbutiNHHz07+Gdcw/vbAfvbAcfXAe7ARv4uBQehYuD2Md+5GIvtLAbOHhne3jrWDiskIHCeNnHeJn0kYqAD3TGS2Rg0m97OK642AsdfPAsfAwc7MUujqsezlsuBj2y73jZxXjZxXTNw6Dn4KBkYzckfXTR9tDvhHQw4mG46GPQ83DRIdd81vRwXHNwWHaUj/ZB7CRRcjXY5INftXFUtXFS83FSd3HaIH1/zgentjJIEvCM6HfdFJDjjHpkZpzb+9ze5/Y+ae8XngcuLnoRTjsxTlsRTlsBztohTts+TlsBzlsueTnbHjEQ0gvW7+qzJ8NsiBqRYdczzozML7f64rNzysuHiy5GSx6GKz5/ocf0QSEPBOk8uaNuHjXx6XELnx63cPMNAfudBrbdzaMmbh41Ew/Azf06rndquN6pSS9TBdPNMqabZf7ATuSXSXr4JysCzODLy9h1TdYjTNeJx4A8EPTm0nbJ1/Z/C24eNfHpAXm4r7bLmKxHGK0GGCx7GCx7dJDhc7B7Te63h8l6wPvj04MGv8d/dl/IfW56ya8eNHF5v4HpTp0/C5ONCsZrVYxWKxgsl3GxWMZ5r4TTToDTToiTZoijOpklP3VsvAos4nWhg5izpo/DsocProc3BQfvbAsHMfHMnDU9nNJBkzKoadg4q3s4q3s4b/j0f1cBG0ix/ZTf9WycNsQA47BiYTf0sRcF2Itd7IYuPnou3ju2NiiysRda2I8LOCha2I9sHMQODos+H0DsBg7eOy4+eBYOYgdndWJDmJdovORgvOiJvxTM40MGRj76bQdndRdHZeJ9YoOxg9jBUZkcd9DxMexZOG/ew1HZwmGpgOOKhaOyg+OKjeOKjaOyw3FcsXFWJ4Mu2W4NF30NLkY9V/IckWtgXrWLFu3DmkPPR3BccXFccelgV3j1zho29dbZ3EvHvD6yTeXnZDayS/rpddFGbu9ze5/b+yQWfi7bZGRFR1zXOzVcbZKR5HSzjOl6CdP1CiZrZYxXSxitFDFcjjFYijBYitBfDNFfFDPf866Ps46H07aL07ZLZ5XEoB/XbBzX6Gyo7OCwZOOA4rBMZ1gVi8yUqJE+b9u46NCXZynAaCUSD8pGTF8AMsIjo/sahzwSlJcT0A/V/dpMJPczH998DvN26rbmGcr1TgU396va/+rx2MuYdt6r7Wrm9bEXPG39dKdqxDz9Q9pQTozC2UicQTYe+gxH347/1lzK3IMjHYedi8/yDG1hxmxWH+q/ZQPI/srGUJ6NTXfq/DmT792nBzU+s7m5X8fnh01cPyTLnsc+frRsfHSJR4F5Ys5aFk7qFvZiG+9cF28sF+89CwclMSAR3pykd4e8i3Zi2e3gQfcekUEUCbEd14TXhw1qyADExa5PBnLvHZcPjN7ZFt47ZMC0F5L9uJelZOOw6GM3cvDeL+BjaNP+IB/qQc+h3h2fe3hGS47iNWLLxXryoWUDx8Oyg/2ig73Iw17kYb9oEXtEcVxzJE+Sg/GKg+mah+mqj8mKJxlu/TyO1hbyW9+OHIP9Fp6v4aKN4aLwCrHBwUXH4YOUizbxUskgAwgxMGMDovGyi1clG7m9z+19bu+TfbjwMo4wXa9guFrEaC3GeLWE8WoFo7USxqslTNbK9KWIBWS3nuQuFHG3MOG+lEfFwxUfw+UQg6WAu2kHSwGGyyEf7bNjTTQkOmxDxGXFdiWOL40Jz0JaHFoJpawXE5hslKjBoW3UPqCqa7Osoao88LdxY5rcmV/ycs+z7zz76fvK16a/vLKhEIbDbKTmaZ/JSCj9aTBGaYOiy60K8fyslzFaK2G0VsJwOeYfkv5ijItehPNuSGbhrYDPys9bPs6aPk6aPp56Ll56Pg48D29sG28d4i05b/g8d+ekaotwmW3jrWNhN3JwXHN42GoWTNuYBj6pA6eWRUCPc9qwcd62yWCoYidDRUULB0WLfAxjh4bCXHzwfbxzbXINFvEe7UX3cFgq4Kjk4aBcwGHFwmGZhK/2iw72Yht7sYv9oofDMrnm0wa5hn7H5+EvMvDwE4MVEoL0+OCDDDpEmO+04fLQ127o4r1fwIfAwn7RwVHFxVHV5ue8aNmKh4bkFHkY9XyMej73ZLABWzK8Nwvm9qvwoYYOHQ1k2WTZwS+xi9ze5/Y+t/fJvlz4uRLjj287+PRtGzffNLj78OabFq4fNxW31s2jNq4ftrjr//J+Q3L9l/iLwx/+FR+DZU/5X8ChIL/7Sy76S662TbqRGC66ipFhy+Y1Mmz//qIvQNtgaovsklXivNQwpMVt2QOtx2WvHlQJHjUUXD9u4vpx0+jK/fxNO4FP36rgrl16/+Tft8Vt99fbPg8+PW4o+PxNk1wXfQbla2PLybV38elx56u2/27X0lDw6dumsc36e8TeoclWA5dbNfJBWqlisFzGk8DGrzUfV5sNDJfKOK2V8N4N8NG3cFpz0G976LcC9NseTutkcMEShd9aNt459/DRt3j4h4Va9DAPWWbhpEpCPecNjw+0+m0P/TbxPqQPpjwygGtZdJnPByNHVTrzLxVwWBIeAQYRaiLt349cHg57a9l47xawH9lSO20N5JqOygV+DBnHFRsnVTJIEvlRZIDDBjlkYGVhLy7wMN1BUYTETms0/EVDWedNR4QEaeL5cdUToMeWcVpzeXiS9bGcjE4ghbqUxHQ138cUSmJhMN2+sVDhYCnAcNHGdMXD66KN3N7n9j6390ks/Fx2aNJR0zDabBlnyVkjT+6m2yrharOCyw3icp2sFTFZK5KXZyXCkCWaLgU8tkyqC3z0Oz4u2gE1rj51w/s0eZNANnAM+nL5N9uPGfCLNnHtXvQCDJYiDJfJi83aOV0v4XJDDXVkjXz1fpq1jvXjrP5N6/9/B2S1naA2E3JSm/C01DHdrGKyXuN5NeP1MqabVVxuCRcwOV814xzpCXtZs6u/pA8fVcj1P2rj8hGJef8Y+HhTLeNqq4XJVhNXW01MVms4KAZ4YxdwULL5gKPfCcnftofzBskpOSp52C9SsPwbeaBQdHm+zEePVGt9cGlysU+quPYjsp3wtvjivWRhmA4b+IRKXslFh3zIT+uWllvjKr+PaHjkqOLyEMlR2cFe6NIBkYu3Dkl4Pii5OKq4tEKOVr/VHJ5sLCeCk5CMrQx8eIiGgi+velIiOBnQnFRJJd4RHSyx5GYyqHK0XCzNs0ZDOybIgxolvGUIcV10HJy3bY7U5S1b+a2vEx4rDy9iG7m9z+19bu+T7V54VfRxvV1W3I5K6fBG2Vh6x92FmyGmW5Fxm0tD3C4Rx9uscMjLeRa8ds6Z5YnrpSQMZYlyJUFau+TzzypBNLVTLb1O32eauf+XY1YcdmLoF71kXMB8fP4cUINHjJ7IK5BDQaRkNsJxNcBRJcRRJaQVQ56UQ+JIOSQe3hQsvClYxNNB80reOzY+emT7/cjDQezjoBjgsBzgqOLjpBbiuBHgpEnOe94hYan+ImnTaCXiLv9ESe0t78usGPft7qvo42eBgzf1GDfbLVxutnG5SQZDV1stXHRq+OATj8lh5OOs7uKi6WPQ8XlYRiTlplUSqWDVUCS3gww4Dkou9mJbDJQ8UtG1FxNPz1HV5rlBalKtSKwd9EgY7bhGtj+UBj68aooOOk6qNDGZDk6OKi72ixY+ei7e2eT+v3dIWz56Lq1Cc6VKNFsgLmC/aJF8HxaOK1o8X2k/srEbOdiNxDEILJLELR1LDumx48heLeWaJPCBnbb8OAHqpavaJATI9qvaicGbMoCjkPuP96NxvY2XIeEPyu19bu9ze6/a+4WXRQejVeESvOgJ9LsuLhYd7jYcrrgYrXoUgeI6lDO8ZZjcjQJqvHu44qYexwRybi8D85U2pp/H5RitJq8hkeG+HPLYt+wqFudxDfAVl/FFz8O5NnNU8zhEsupxQ+Co7iaghwT0UEFyhuvxEAcLf+izM5n7Q+b9ELkfpDJoN7Dx0bc02Arkbdg+8oeJHY+VW++FLt3Xovuq+KBh1yNg55L5a/YjLVRjmPXLOTJ6Lg1JuE3OUpW+rvkCxhmtivOWj6eOjTf1GJ93urjZaePT/S6udnq4ut/B9cMWpjt1XCyWsVcJyXUGJD9oLyY5NAdSUup+0ZFg8WRg5ulgIaTTmsNDYywswzho5IHScY2GlCJS+fUxLNDzWsoAiXmQhosuT/Y9awqPDf+oVz3jB549pyyMtV8k9+2jb+ODZ+G9Y1O4CkQStiMZUuH1Is+BXMZv8zymWaXwyuBIXl40I5EUrA0A5YGKft3KwEfi2JHB73Hs4SD2pOtxFZoCMrgjf5+7NnJ7n9v73N4n7f3Cy6KD620pM5uP7Cv0d5miaBxBK6PcjbJICpPcovLIkYweSxgulzBYKirVCDLfynk3xFknkB4MX3ObeolyXxn8hidI5mgpakZZ8HmDhBrOmiSJlblWGfqdMMEHM1qM+IsxWqEj0XXN7bpRJjMiPkOpSH1cNvRrORUk8S5r+yyvRdb2ZZqIaJ5pyMuTz4dwMycTBFW+Dj6jWSejd5ZcedGLcNbxuDt7tCISEy83o8R5mWue9bPcHr19l1tq8qIZ2V6f+fs3uX68VcZ4S+7rCn4Ifbz0XRxXIxzXizhrl3DRq2KwXMV4rYHLzTaut7u43iZ/pxstjFbrGK7UMFxuYLjcwGilSbBax2i1jvEaWTZcbmCwVMdFr4rzbgXnzTJO60UcVyMclgPsFz3uLSEeE4sbEJI340gl3BY32mdNEpZjISVuKIsODsuektB80Ra5SPw9q7u03N/lZI0nLCm55nKc1T3+PwuPJUkj1UGF+BjIA1ya4C0nibesZIgpJaGc8ylJ+ULCs+XywQoPAdKQpMwptF90EoOwxABMGVzpnESuccClDL6oV+qk6uBFQAZCub3P7X1u71UsvCoH+PSgJsXRqmpyF4+pVY1g2dxpUDkYqrxs+NODGm4elKWYqmFfrTxSr9bRM+7FhVXnhilzXyeiUs+vZrGbYo7ydZriyiRrnSbRaSWP7FjiN0tUrEmljBVpf73KQOB6p5JZTpmV1S/uh3m93NasclTSn2XFsKp8G74yqyMzMFKKPFnxlJkcqzSRExfZwy5KaxlZWllZllZWKj+H4j7Prn64bTmueK7UqhC5HPjHyMM/yy4u14oY9kKei3PWpG7gakQR4Lga4aQW47RexFmjhPNmGefNIs4aMU7rEY5qMY7rRRw3Ipw0Y5y2ijhrx7joltDvlTFcqfGB0nSjxTFZb2KyTgZSw+UGLnpVnLUqOKrFOKhEOChG2I9DaQZHw0jUKyQTN8rl1GzAwENDNdX7xgZZHHJuDB2MsFLt03ZaxZtU3i8Nbliejszzo/MQMc6fQYcM9Fjysl4dxsAHdlruDoOYcfvGAVWSjkCnPFDXMeZvBmWddg7OCUST319FLnJ7n9v73N4n7f3CS8+HcIn5/IU6bSdH46ZReVZogLvU9Fh3xSYEYimxb5HIaD6HmAG4M5G+v4lpdx5ICXk13xizZ9fG4v8nVdUdedH20F8MMVohlPAJ6nZ5NLuZpEJXls14Ma62y7i+XxIw8VfI6w3IesgEtXo5gbT2mY4nXhhSujtYinDe9XHcCHBY83DSDHHRjTFaKUtlqJpkRcoxTbwWWe1i13W1U0zvm52iuU9Tri+BnaIyELrcjnG5VcGzwMNvNQ/Xmy4vSRaMuj6mG2SZcOUTV3t/0SchDsr1QhJCQz7bIuXLOgdMgLNOgNO2j5OWhxNawn/SJCSPp60izjtlPmgar9Uw3WhgstXEZKvJB03M4zRYrOG8U8ZJM8Yh9TIdlHweXpITtxmBIHtXkvkuInGZEwvWLSIvQnmVdAJATgTY8ZXcJZ19mQ1c2Lt8WCYesPeehXcu4Wl65xK3/F7o4CD2cFj2lPL545qteBvkAYpcEaYmLesJ1JqkRs/CoGdxHiFW7aQjrVosWT7v0PJ5F6+LNnJ7n9v73N4n27XwqhzQDPcmHY3Ko7uGKJuUwEjipjt1jDcJpht1TNZrSub3aLWC4UqZMukWcd4r4axTxkmriONmCYf1GEeVkBjLYoC9yMNu6ONj4OGD7+K95+GdbfFkSZJI5XD8/h8ufr9ncyjrZixL28eE3//Dxe//4WrHKOD3ewW8KVgkD8F18d5z8DFwsB/7OKiEOGmUcN4m5dCj1SqmG3WS8PqgieuHrQQbZlqZ5Odv67TEkICVtrL7db3TwNV2HZdbNUw3qwqD8Wi1guFSFYPFCvq9Mi66JZx3iEeA8NdEOG0VcdKMOY4bEcdJk3gTTholxZtw3imi3ytjsFjBYL2E4UYZo80KxltVTLZrCqYb4tkYr1UxXKmgv1TCWTfCSZt4M47LJIlujzMRu3jv+FRfi/T9W8umCXQWz/XYC13sxz6OKqEIIXVL6C+VMFwpY7xGKhGmG3VcbpIydR1yuwaLJamPSjhrl4z9wvpGB+kfst95p0wGEEtF9JeKGCwn2zTdqGOyRUror3fILP3TgxZ+CAP8Vg5wua7nR0i5DYx2PxVpORNkebqcgq/wvzDuF5LHQMjzSNggxEWbJkW2Q+FlWqpgtFrHdIMkek+2mhhvNjBab2K80cF4o4PhWgv9lQbOl2o4b1dx2izjuF7EYY0kPzKoYSQ1+Vkvq2ehND0kQqrHxIdN/nixJGWeuF0XFXJsMCUPPliuk+L9oSX1eniMDeSONSg5YzXCJH5aD3DWCBXw5E8pdDMrpGNc37DFx7jpc49Qbu9ze5/be9XeL7yqOPj8qMpdXsz9efWgahhRmsiX5FGZ6lo0uUBlV6niNjW4Sa+2yzQOXcF4tUQz04vo94o470QkQ1wKA5DsdCJFwMDLiIse9mJXwW5ECNNkMIZZGftFj8xqqz6O6mTGfN6JMFgqYrxawXSduFdZf1w9LOP6UQU3j5OlfszFzFyfJMZZpSRmFYxWyvQGxeQBrhdxUiMGRBgPlxuPD66JrVc8SCwLPx1JY8AeSPJQzt5HPLBOInFVbhPb7q1l413Bxdt7Dt7ec4xVAmkgx/OIFhVt37uC+TrJudzUtvF2OQ7e2ITQ73fLSuB2/Ze23lKvX7sucg8dvPfI8/id5eD3qofpGmEy1onz5KTLNMbidPgwkfSJ45jXmxI+5eRSRt5HBgyexIIc8LJoNni66MYYLJYwWq7Qj0YDV1stXG11cLXVIflPW4u42uzhcrPNvU6j1TrPbzrrlHHaLuG4EeGoHuKwFhjff71cX3ifkpCFaY/KBRyWClT/jCRe7kYOIXEshTgqRziuxDhpFXHaLuG8W0F/sYb+Yg2DpTqGS1WMlms8T2u81qDhxjpFjYMZ7qutJq63W7jebtEk+Q6uH3Rx87CHm4c9XD/okoT5+4sqHnQTYPuw/f71aBGvayXk9j6397m9T9r7hReuj8OKRRPyyMOzH7n4GDjY9Yky867vYdf38NFzOVgVxntPBa/OoNu99xxyA31yMz8GZCTNHkT20DKekOOqyv1w3g1x3iXu/P6ilJjGia58LXSQJuKXwgSaKRiYPOZ0I8RkM1REAEm8k87aJRZVxo9x1iSZ9wcll5PHkdJBQYQnP3TzzmLeFWwJbgLigXRTYKeCtMu8vXjg1fX6i2Ua5asw7TP7HPr+WZAHKupvc1u/DMnrS9tGHii9KVj4vUBYor+7Z+PXyCLJxC2hu2QOeySJ4+T1acR1g2UH/SU7hXzO5pBJ7ohnxBaDJun8gtxObd+Yb+eox5XU1hX+HKlihoS5QvQ7EYa9Ih88TdbrNDzXwOVOW8HV/Q4+3e/iZqeDm50OLre7uNzuYrrVwWSzjel6B5O1NsarLRLKW6pzsIEMGcw0MVxukdypLTL4+PRwGdf3F3G508Z0u4XpdguX6w2MV6oYLpXR7xVx0YsoSPgxGdayM6EMbqktYuGR64SLP8luzhKhmX2brvqYrvr4peQgt/e5vc/tfRILz10Xh6V7vIJB5suQOTPuClOFgyjttYxQttPawNql8IakQOcEUUpgKeY5jn5MAkcqG5TKet0CL+394FkKB8vH0KY8LEKFOqvqQ5YXSG7nmStFyg6OSh4pdZRJ69LO8TVBuVBSq1g0DhleLixzsMglwlJVjXz9eg5CgrOlqnLX3AWZ94ZWA8keh8zt5T6qWNivqPfssGTjqWXjt2qMwTJJfD6uBmp76DlPqh4P/bAyf8EMzRJ6vQw4iYRgOSmY/BYsyKZEXL5OTuRlIRstuVc/lp5DYyINPG/bXM5Drtg6paEfU/7KacPDaT2geU6RmiC+VMZouYLxShXjtRofWF1uNjmmGw1MNxoY07yn01YRJ7VQfLxZFZtGrTAXKaLU/0biRfmeyMzeejJ201L67rxpQad5uGjZRJetY+N1bCG397m9z+19Eguvyh6utmKeqMXIlK5SSiZviy8liEo7LqM3Z1nko7WYgggFDpaKXNtJJnk6aZKErONGgKO6TytvBFh+AnetSzkLbBsS249wWo+ooQ1w3omIy3+JkEuNVkgpKRcLTLkmM5lVOqEVSZqLORRisO04ASW5jELZ37DP1U6Rw7Q8bRnfT05c24pxuSlmY8Nlksh73hUzJ8boe1gmZcK7kcNnkh88i+Ojb+Nj4GAvdnFQ8nFYDniC5VnT52Wuwx5hsB2vSgRwynXFmN6PMdmJlL642tL7K8bVVoRrqR/Vbcr8uKZ+NK7TCdxYaed2hMvtCNPNMp4ELt60Yvz3tw2eI3D9sIXLnRamG3UMVyo478U05h7y5/ag5KshgchTOGV0rpm0dUI01UuUb8thCGLo1PdDzoE5rQf8XWNgSdgsKfu8GaloBThvBbyMWWcVVnh2aI4QT7o2GEtdmkNO0DZJcyQ+wuV7OCoXqBQJyy+yqFp8wRB6cyTleLUvBEuyXPqdvD41Gdfm5yPQSCg5V4wZZzRB+Kzu4mXgIbf3ub3P7X3S3i+8qsT41+M2SdR83MDNozqXtv+zcf2w8acclyWk/fEoqd9CIOudmNanbatrpDQN61pae9qpbRTr23OdM6lZJfqRlGE2eXIjT17TEupYMuNwiWCwWOJ/B4sl9GkIgmO5zDFcIfuzxLzRKp1Vr1QxWq7w45x3ijhuBDiokuS23UijDmwAACAASURBVJC4yplb2Oz+FJDjwqY4uAzV5SkS7N47NnHZByTGflAkpeZnDeIZYNctX8totcpBrrWmXP9guYz+EknOu1gs4mKxyH/zPqLehtFKGaOVMvU4iFyQq+06rncaPKfi8kEbVw/JPb961MDnb7r4PvLxWyPE5/uNRI7Gzf06Pj1o4PODGj5JZa6KAvVWjYu/jteqSjLlaLXCl03WyXYMapkxSS4k3BwV8dtQYjyPuOLl/QZP+FQhyoeNIo7bNVxvVXG9VcXVZg2XG1VFHZ3x01z0Ip5HctoiA67jRsDJ4AQxoWfk8Ul4EDiPj8cHgMpgj3qaLhZj9JeKJFlzvcz70VSWbYJeDs7EQ8frRBRV/sCfd8hAkQ2cjmuORGyXbP9h0eVEmodlBy98F7m9z+19bu+T9n7hZcnFzXaNjOZ2ZBIilQL9rphsm6GXt6UibXQ6bxsMs3GlvM6wXiViSpJa6TCRVM1uV0Vo8vDjEgXo4QqpNLpYjMnHthXjohVrCYKhmP3TZDpGV84oy2Xa8llxW1NynPLA3bPw9p6lxaYF0o+VjMm+s5NJfl8Oy7DME+CxczdxjeQl8qQ26i9ewZDPkwXLcJxkgiFLevzIpSLIy7tf9PDEtvGmHuJ6K533hH9oJbI2GbykNQvStmm40p5dFclne/b6uyPzWtJKitk1bCZJAIn6+gzwwU2ZXw8vvZVKlE3nnfX+y/0zT6mvelwxcGI6Xhc9QoFwWhfewb3Y5WGcj76N57aD3N7n9j6390l7v/CTb3H3KeNNUDkX5uFmuD3MQnpJDodZMHJR1BwcVS0BE6eF4nr2JCVrR41LxwUljMCrRyR8DAkInbelEMvJcV75774U95Ypx1nMmZWQkjLSggJ5nQwhOSDAkvMS7kZGT85+e66S8Mj2e++Yk9T4Q1/wZ374s5LzxGCjkLKvmzoz+DKIF3XefZjmTUKgVKJ0l/uS9Sff3nWUfuVwC9IMqIB3zj18d8/Gu0aEm/vCdT7dImAhAkYoxlzxEwWS0U7TaZoHknZTQmmbtsekQyRjshkKmHSi7tS2kEPWDkq2Icw8lklB3BSSmactAl/Q57dEmh7UZJ0mGFO23n6HlM/n9j6397m9T2LhB8tTR3oFX3FTfWkVjblET5pB3/PmnGmL47DR33vH55wOH3xalUB5Bnhcl/InED6EiLgClxjte0yrEoqpkCnjCfRZo76ebJM8ViTWyxUL60UJkfZBU407r2ygdPY6hMpzjNFihNGiqF5hpHnMGLEktf2ihb3Yxm5k4UNg4T3VceIvnWtzzoy92KWSCUy6QHCvmBly08nZZKIyljcxD7Nu8ni6OrWjcq80TSRxNMG16aiJtjVfEhwl5bZKUiSFUGkXeTYHMc0PofkapArGpVUwPq+CGSyRKhNWccIo5qfrVHF5vYQfAge/hDZRk29T7h5+DMLto/ML6ZpLs3mCzDDxDo2Xfa4WzggYT1oeTlpE7+i07UrtI6SOQm8pu00mDiT2bsyrG6WASh1wzORYml+bSsdkJcCEHl+tQJqnr83bj9YJxhsBxhsB+V+rkhLrfYw3xD7yfsnKJx+XWz5+LjvI7X1u73N7n7T3C88sQRIl3E4WdWmZ3FCzXFbJkSqbPTNRNFZKyTgbWLz+sCwIx84aoUiepOWU5z0Sjx8slzBcLUou66Li/tQp0bMg05eboLANS9ILrHQ1nU2YhDWSeQAihjtZrykxS5WMLMZZl7zQghBLkGEd14uE/KoWctkFpvB7WCI4KAb8f/k32+64KiQYTpqxMB6LMYbL5MXXqcxZH5tYOvV7wNmTNXZmeVk283JZSebj+7JzSMl6Oluoab3xHDq00NHlJtEOYjkphNeEkI0xF/ZJLeb3QOnzks8T/RTQ9ceVmO4b4LgR4bQe4Jnn4YXrGdze6bNC2UvFRAo/+sTYfQgsPpPVsRs4SvgkKWro0ri7T99XlrQY0Gcv5mAJpQQSUaCk3dTv+JwOYNBzkozJSqm+i/6SjcGyQ6FTAHjSOgLCa+RgsGxTmLebF0leJRUq7YDPhTOZEZYTvOXqGrMo7iwRV1VjTCT3JitnEl6QuovTuoVXgYfc3uf2Prf3SXu/8L3t4L3j441taw+5h7dO9gshu/1VlVmHz5jFrNlTyuNIuZ/6Qh9XPVU1V1LuPqUjPkWQj0oE8BeoGxJXsCQzQKQGYgXy6J0Qd4l9yH5FRSTQdAwTdKFBITYo0O+ZcdGNKUpGmPY575VwsVjGxWIZ/SXC4ikf77xXooh5cu9guSSSZrfKmO5UlURGU8JeegJkS0niI2hxfHrQEJo8NFFQXp+VAHmbREwT5POraCXaMk97WL/cPKpTwrQmrrbrmG6KpOTBskhGFPeuLEG6hyzxmt77fq+Mp66PN60S/njUwNX9Ni53WphsNTDerGO0wZh8KZYrInFxuUqfgQouelVc9MRvGYNlIuA6XKnRhEiWOCgMNmdnpUnOLMFTsOHS5NFvVdx808DNNy0OoWmlJnYyZlz2oRDVPxEG3UDocSmszWoFFSNBlEkRdcVtoyhrXV6vSTRoMh+k0kwKodDEZBY6kT2GctImCT34fAC5H/s4KAb8g3RKGXyF94IMruXn5aIrkvJ18CT9RRUiKbZCGIaXioTte7mGV0Ufub3P7X1u75PtWfjBdviMUzA53mZmwGat0qxACh3sRsQVx11sXGjRpWVwHmSl336HiEwyhV+mkcRCCrLS72glSZAlk2cp7sU5YCTb4krK4pzyi8AfdlrZMehG9BoIiy6b6Zw1BJ2+XMlyXPZxXPYFD0SRGRCBtLg1mfULYyxDDuXMgh7mYUbrpOrhvBFS1eWIKwGPV2Pimr0DaZl+fxLb0n4eLEW0/wI6+yEz64t2Mrw069hZbZm1D7nPIUZLRG36oh3wsk9ScURV2nVOkYy+ToB7cij3iG/hO8vCm1aMfz1u4vNDgvQXnBmdNKNRN0Kw384+riwyOQum7Zmop4x5zndzX0gJTDerGK+XiSdukcxgT1vkPSKVYD6tBPM5OeBe6PIPc5bHSwEjEJQ+7DID8X5MElYPywEOqxGO60VeSj1YpB+bdaG6fbVdTfSPuF/m+5K4T48pHtZgrvBKv7c3j0iF4acHNfzrUQO/1nzk9j6397m9T+6z8INt8xghy6pmM4TsjG8rYeSZS54kk5m4SjTSKu76VUm3soinTO7gTNIlAzLJlmRuEVqqKkN2X+/FtoK5CLviJBS3uFTKawJrlw72UpnWyddhuia1HNflbTooEfc+J6+qWJn9m9XnMgmWEi7IIkiLKYnYHc6vtyVtOWuLcj/jggK9P2+NosXLuFkfP7Ft/Fr0MOzFuOgF1CgVuVGSRRj1ipVZvC56AvAkNdk3O/GXH3NLJHKbeGTkypr5eWckfhWtAoeLO7IqsO1YuS65ImyWAZ9lGOXrvFoX16pzkBAekjJ0gczb8OqY+ke+j6ZEaLWfZhybJdRvhrjaKeLnio/c3uf2Prf3yeULP1gik1oky9naXzZz0GcFaoUMo2bflUqC5Rsrs/DyzP0UNeJ5VYPN1QhfojZ8N5hc8MIN/yefWyFoc1OZd2+LkzpR+z6tW4ZrSQ89fB3QcEXd4tdym37/WkhWv6jCll/Sv6cNIYwpX9NTx8bvlRiXq1X0e2Wcd4o4aYY4qrPkPmJMyMxJ3H8uU6CEEjwt2Trkbv/RShGjtZAnbcofYl56zD7uG0KygSVqD5Y9MYOnuTiy/thwxZVmccnkaTPMycnKOdm5loUHgQjDkkTR866vgPUB6wcZFz2PY9AjeT7DRZIgPjImpc9KvE5eg67PJvdZn55ruOgTfbaOLzFJ03vYdcl21DsiY7AUoM8T01VBXbUtHiYrHn4pecjtfW7vc3ufxMIz1yHCgpHFR7yHFYs8uDVH6WxG3040gAiYXhBLfvz68CT8Wef4Wu0ztTVtfRKyUWTHYKrXMkzLhHaTq8BE4X/RcZT1YnvbcD/1tv3F/dsRIp4kyXae52H+Z0b0d9oxzMfX+zm1z/l7Yt6WHW/YdTDqket76ll404rw6RsR4vj8kIQ5rndqPFxE8mrKFHLlSwmTtTKBxHsik/wRxfEKpjvsfxXTnSpZp/ECMW4VRvg3WS5ivBTTvB6fV2Twj1zFxO6sMjHLs04BC8c1W/pICmX4fscnbLJLscQwTMAqckZrJYzWklU+ItzBBhNyPgfJGyFVNx7JRWn5xsTnWTT/8of+pOpRSMZeyn1h+S79RRF2GS7H0j0kifoy0eJkrciv4bxLktFP6i5vj1y+fVwjchzT1RC/lALk9j6397m9T2638CK2MV0mpaDjZZ+WhXqaWnVSxVoRVryV2vUs9WsvpSLjNuraahuztxFVH9ltTa8a0a9HVu02V7vQWa1WNZN82OlDS2eL6qzRhVp6yLSYbjNbsBXopYcXVA9JfSiT1T5yxU8aTPskrlN6mc/btnJdCaPcSb6ot20TKQ1Pvwf9jm9sz91nYGn9TXShzlsunrg23rbL+D/fthPssjrLLfs/DdnstQ0lAZyBM+o+ZIMwoRiuVJFsRZxWn/H6KEKU9HllAwnhGmfq8BYfIPHBAh3wsCqzQVeiDZByBUzhrHklG+TQUzonkCh9ZtfUZ94b9k5SLxTzKsntHK74fHCmV+Po1Uly3yYrksrJ0CfLh1mRKtY6ZCB6VBVhpvOuT2kaAryuuMjtfW7vc3ufbBMZCK0Sd/Z42eeuYPn/LwFz0aouYldx3c53LNeI7P3N+30tzHPz1QfePDswewvmmRWlbyPPGGTvxCyw8ubZs4b0BzELaSN40+yGlSJz8NmM3B7TTOs2bUqb9dBjdT0yS0nAJ6KZElTVdNFmeRaWMC49K3HeZ56Ln0Mfp9WQltuTpOCTWiiJiIZz4UJC1nqm8yXjNAOi3Jf9DhNVPbqieH/R5xh0AwX9Dvmgs1Ae66fREgkBpQ2AsgghswgVTaSKE5kQUg4dysSFSr6Vdmw5H4l7o4o86ZYl3DJvkKhEEkmqnHhSZjCW8qimGyFGq+QjK8J8TLk9JgOd9Qg3myX8UvWQ2/vc3uf2PnldC6+KPqZrHn/IsmPgdyMgm/8FuB1uw/NxNzgpSF+vzBJWHIIZMxP1pRIzzouOqiRN4qYWTuoODRuoiWcsgW83okJ2oZ1aZfDBsxKVH4KHxuKVCiIBUkqgKzvSLP520AUwZdVhnqzHS5Mtwc7Mqx3UpLrDUgGHpQIX0RTHt+Zsk0Nhc1FLIsZJjqtXcCT6U2aONlWFaX2qJ5QelgoSYRnNEXIL+Dkq4LRu4axhz1RwZ6Rleiyfg15nany8Yc6rmDvHqekpOVM62PFNqtO8fJqWUMtka+L4PidJY2EqrsYuIRF+pJ4k2VOjY7AUGN+1WdAHvsnZukwi56gVQ9J1yrkxgiHZTip5M3VvLXzIn/M5cmyO6P1/GXjI7X1u73N7n7T3Cz/FPi7XAu7+Haz4GN7xYTclCZoezru4JG/jHpXxpTMA2eU7azYgj/Tl2KxuINnHihkw9cG2pGoEqiAeOqkgD28Be6GlwFitEFrGYzBOlPTjO5xanrxwFj6GBSP9vPkYhdnrI5KvYDpeNhh3iUuhtz392mbR6It1hm2o0WHQj5V1Pv1esT7YC2n5fGjjO8vC73UfV1vEIzHeCGZUdQUUWdVfaZVgt9nvyyCHz9IquWZVd81XHh3MVTZtLLk1lE7rkNcnWIO1SjTR3tvcnzhxnYzOYbwcYrQYYdiLpZJt4rk7awqle1KCzBTWPRxXCfXDy9BBbu9ze5/b++R1LLyMPe5a/dpu0vlcmLO3mxVvHSx76C+588EwI9SrNtLclvJDLkON09rJ+KshTnvW9JTZvR4TTR7XTbxQalKkYJslL5WrzBA4h0qG7tW86zjXisS5ovCu3Ja/RWtXUkPHlWBok0FTR0HgzEYal4ykw5MFU7vY/u91lt3IEUYvpqWtJReHJTqzKfucR+jzw3qquvts5XeZTVdsr+7P8lOSx5wFlkzN+HHSledpLpHGI6RjlnK93ibTObPaS86h9od8LWn7ZbVF3m7WMeQEdJV7ifIqaee7TXtu7tcz+5dd/x+PGvit6iO397m9z+190t4vvIhcjNfUEf5f6crMdmumuSqpWzIDWdsNF+3Mc5jcoPoMRJcBkGOk/a6tJIPJeidyJc0hdxkyd6Eq3Ck/LDrVvYokFX46N4iXKJX9a5HW7v9bYG6/Ko2hQilfdhwqd+Dgrf0feOtY+K9CAe86Jfy//9nF53908OnbNodgdibgy//RSWz76ds2/vi2hT++7eCPb5Prbr5p4dPjDkXrjlAZaQk6X+G48yLrHH9lW5JJ6SLx/G77f612/fFtB7/WI+T2Prf3ub1PYuFF5GKyLrk4tb9fCt1t/DWO+TVgnI1Qfg/OIbIoeEbOuy7Ouy7nIzlt+0QQ0+QCrXoKgdOBRNLFaPp1gi4x0rclSPpCRUsl+6LHkuOs/GUyxYn5iyWPuH3+splflr/zhfl3QXpf6AMdXVXenCskZlR7oYu9uIDdyCKSBJRc7qnj4JdSgH6viNNWhJNmSPSGGhGO6iLscVQJcVAJcUg1hI7qIY4bZHsm23DRi0gi7goptyd6TVVMtlnpfEVifa4p/zNmYrOniVU4zfZYZHl6srWfZnt80rxf1zsNitk6VJ8e1JSKuHnWs2ViedKbc3O/SRmyzf3D2ii3XfUeNYm0Sab3y1x9Ju4ROfenBw38WguR2/vc3uf2PomFl7GXGbefhS9+ce6Y9CaXy82TKa4jjXdgFi9MvysqhjhSOQwsDHpW0g1Lq2JYkqX8Yh3XHE6YJ8eOiZSDmggnPro+f4jnU4i2FWSNzpOuy68Nsyt0/v3+7POL9aRP0mdjol9diZjOSfQ58wYJ4yPu5wfXwRPbxnObKXBbGjR173sW3hVs43ZkvcO3Ye1XZBGofMRBkYjBkuo0nwimNn2u5SRIGCMlZ0cvWdfZpxNVWHqV1i2qukzVXamM1FJVFcu9maxHGpeQqN5iFVznXa2yjmpbycvOOxGv9mKVXrzKS8u7MrWZV6JthrhaJ+zVt7n+WZVqZoSYbkV4XSGhsdze5/Y+t/fqschAaDXp3mSu01lu0Kz1fw308szbQ2d/Nbl65VmDnuUvHm5SBcNiuVw6QRdppKN19kDKD2rah0+G+qGVhB6VTHuHexnk2YXM8qqDE9ylzWaM9Ofun4i/4nzzUeMzOQy5HwkszCQLlCjwFRc4N3AufxbeWi7eOg6+syy8dGx8sH2kzdTeWjbeFZIDLH0glrbO9Fy9KTj4/Z5NUcDv9wraM2dzY/nBdQirMEsaj22qKq7qS502CzhrWThv2xqZG/3o9Dwj2Iw8jW/kvG3jrGVBZho2SqNQ3TEWcpBnw2nvHbl20g+zlr0pWMrHhb1/clUgm+2LPnE4bxSvdqMlzOddFxeLjgSdWmG+8mW93LrftTFY9vC6aCO397m9z+19EgsvIheXawGmq2LUP10VI/8vnQXc5iE3JselJL0xpBlSmTbfmBjHR+oBrbzweXmunOymlLZKD87sh4Vl7VtCU0bL7jdp15APicd5Y5QPSkJGgSTaJWY0OgGXpN6djE3Lgn62scxyVq7L/58g94mSSCiFuYjitqMaoJpt/vhJ3CEXbQ8XTfI8njU9PPMLeOFZOIgEMd4RZ/71lHLyBCdICpJcRwH6LfHcm5FWRi7YlglIiftpw+Pl4iRU4OOwHHBBVL3ijiR3qpUestE6iD0ljMDei+MqEWc8qYV8IMQgyu1F2b0M83Wl98FFczZM+7O+kKUgWJ8wgdj9okerhFxzoilL1k+hZEgT20wT9n3vWfjJ8ZDb+9ze5/Y+CZ4sfdfRflaWfxayZjdZjJV6tcCdqwxS9pf1jAZLyT4yzTimqz6mq4S11WgsJK0gwXYp9IZULgkvMfNQPiqKd8HmD/GsWf/sWUealyEtvGNK3rsNkp4O/Rzp5/7655/VFhMy+/aehzf3PKV/WbvfOzbeex4++FS3iYapWGjsgy1UwuVB2EfPFTlGkccV0Y+rAc4alCCRhW5WylQRvYqrbUMV2uOqkVGa4V+P2/jjUevW6vYMnx82qQK6iuudGlFnp0irkOLbK8rtTXx+SJB+7uy2Xj+s8eNkQW67vFw+vtw+1pfJYwmmbpWtu4ar7Tout2qYbtQx3ahjsl7HZLWGyWoN45UqRssVDJfKGC6VMVgsYbBYwkWXoN8rKxgsVjBYrGC0UsZ4pYrpegW/ln3k9j6397m9NwyEXhV9rmKs0M7/TZiVD2Da9ouPPwdMMXQ1z0BoFLHZBptpMCK1w7Kq/CsTSSkj9BlljfxDSPHBSZYVykm5jBNCuE7F7ERPxJMVl02qxWmYN7R0VxgVoP/kcyozOepqNiUvym5lue9UsjDGEWQn4v4fXAcffJvP5N+7Bbz3LB4a++imPA9uAe8YbHVGJ7/0pgEUL+MPXezHPvZjn+cHHVcjnNRCnDVCnDcjMqDqxlI+TIlrmTFtL67yzliQ53yn0iQw0t7PRH4Meyel85tg3r8kGJvnzrP5k2CQ/FCwHQtIYri3wXQrwvX9Ev5ZCZDb+9ze5/Y+iYVXZQ+fHlYUnZub+1VasVFJ8FGY9HD+bHBdo68IWV37itPWF1MTPxVyM8NoXx71yxilgCt2y9vPyZthUv02zr6k2L4+i5mseFxjSJ51yfHwNG4LGbqKtIKql6o2zfIlxHHMasNZmHl+mozIXM4mxWv9r0nBmrioaVhL0+EZLsr6Si7vV9LPZmkB+R6Nl93EvfwhcPDSd3E0h2G6LZIu/STZ2Eff4phV+TYfrAzMf6ysMFE6q/ffiZQ2aLwsOubmZZmHt4X+/9y1kdv73N7n9j5p7xd+jj1crYuqBwbyu8z/vy1msbPK6s+s6iINg6XoziC6RgRp6/UHmbtEafvS2GUZqyxhspWRwXwrVYyMN4LEjGW8HnFMtNnJPJUeeqxeuJeJKzaR8Fcl9OlyeaZMea7nGugzlzvlLNwGWTOmOfImZrVp3jayj5pC+R4XcFAucKV0lgt02na5VhaXctAMFau8ulwTzwyrbnoWePg5JPF+Rq0voL/g+nrzdnMbM32/6mwkVeNVKHIREqvubWA6BoMu2XFbfGn7WL4Hzw2JbcGeG1mq/EFIvHGMYPODnyS2m5e4U3gA58mBIF7DHy0Pub3P7X1u75PHWHhVjkCUrdu4edTGNf1787iHm4ddvlzHtbztDMiEZqb1nx8KZB3LiIddBdcPOtl42OLQ95fx6XGHXOPjDm4ed/Dpm24CjNiOkdb98W0P//rHooSugv/+z96t8K//IZC2/o//7Cr4/I8OPn/bw+dve7SNBCq5XBL6/frMry+5Pyf0m3G8ec75WWqffh7TOtN2SQgiOeO+jxc59HPN0y6l/Q/b+ONRhz+/nx71VDxuGZ6Rjrhf/1ik97aD//4fLfyfb7t4Hvv4pWhj2HXUiimWFE1xoQu8GmAUgp1nvSQbcBfolV5GfMF55jq+oUotrVQ6dX9DwrkpQT1V1DLjnPO0Qa+WU5CljcZh43VsIbf3ub3P7X3S3i/8XIvwr3+0OSstY6g1MdXq6z7/o6Madwk6A24aZjGspic9ZsOU5Cgji+iNJ3JuVhRcbpQpqrjcIEmIOsjMimC8VuUYrVYwXiUJjDKGyyWOwVJRQX8xRr9X5LjoxhpKEvR1ZsjH0yGvHyyWEutZkibDrGNl7TtYLHHl7cFS8nyDxWR/JGA4ZqL/KNL2T21br6jsl9ZfaX2bvD+m+1TCWVds2++V8cR18FvFxdWaWjIsgzHbfrnIpDkp1bzeVqCKUabxvswSsMxmEv6a1zRvcu7t8GXtz2pPFpPyeNGbCXacybKL10Ubub3P7X1u75PHWXgZe7jZqeByq0IS56Qkuys5pnpHTLYFzNtUJGhJfnMkw2VvW569P3/QKbS4sdmVWeQYrYUzILk+JVFH4o4mL850vaS4p8erJQWjlSJGK0XFdczI3y56kVYKqpcw+4YSUMZnIyqPeCWC4o4UBIJvrYKGNA4MEw/GbI6M2etkXhvG4TJPVYTMCaPvn2wz4cuRuWH0ay2IJGTnnupe9V2uY7MbulxLTJTI2koIR1ZZP2vSEu12gEE3wqBL7ukz38avJQfjRSm0plWxiLyFLN6UYOa2aTwts7ShiCteF6k0I6sK6W6CnF8T84l73vb6RN5G+iDWNJCdh2hQXT97IMbaMVl18UvJQ27vc3uf2/ukvV/4OXa4GvHlWiRKAdcD+n+YQBb76G3AYq3jNf9vhd4O8Xs2u+p4KcZoMaKq0CEG3UBxlyeYRLXcCYVWXaJc59wxVE5BYfttEcXpi3bAWW5ZZQ9hAA55bFvNP0mqluvXzeLNLHGPXY9gRiUJdTyBjeaK6Bo6IgatElol1YDNSaFpMWNdCFAX/dOViXUej8OiqxAesnafVB2c1hyc1V2cNwivz0VLTor2MVz0+YdoskK4WCbrPodJTVyubhqvxhiuRhisxOgvR+gvi3t33g1x2iIMxs8CH89tUSbLk24lRWiWj8Kfl4qFw4rFExV5PlCT4KTl4aRFpALOOgHOuyHOuz4h8et5yoArOdiaNZj6ejII/44wDQL/0vN/IbidWvPxquQit/e5vc/tfdLeL/zkEaK345qNs7pEyFR3FKKpVNScmWDHnAdZx5JxUrVxUrUz16vbuRzshpr3F9sZVYYVgjZBysbIui7aAfqdcCbEyF4ksrGsd0a6JhPRffBtvPccvHWsTIZgmXfhvePig+tRzwXlqqEei6OSR18+MquQCen4rINq7Zx1PPrhJEnA7P9Z5H1p+SiqorPoS/m5MlUMmJ4/k5rzrJyYTAJCKZeDkx22hd4QG1CwAYZKHuhxorzdkHiK5FmXzJHB79U9wevxpuDgjf0f+K7g4VXgYT+yEySE54u5ugAAIABJREFUKpjh0Ur+560iK1oJo8yTkHnlhw21es5TnnXGAM0GVGxQxQZWWQOJr/mR/TswWvdnY6YH4S9oH8VknUhs5PY+t/e5vU/a+4UXEWPtJKNbhvNuSF31gdIRemfIy+VOJB8OV3lYLtoBF68z4aTl4STBDJsOnVV2FnjVDHUjqkyvLq38cJUqjw+BlcheZyESQfaUdCGatV0sXr2hlPUyTpeil5AoOK450Blx5YfsQhqx6/o1h2UH+3SEvheqrlCZzEp3MeouUNO1mFiWdbbltHLg2UgyDZvAtiNIP47M25Najp2oUNCYVQs2h+5ilV3GMhnYO9vSiA8JjwifnVRtPsAgxshT7u0PnoufLBsfnEKmdk4WnwirXtqLbYXNVi0ztRXDIxsbk9E5b7lC5mLWNnririGBWGYFlgdQpnJh04AqK/R2Fy9Mqjfg32DgdVdcrkX4peQgt/e5vc/tfdLeL7wsOpiuqoyZgiEzK/9A8BOoCDgyZyx3NFACX+YizXSFMxZQyWVIXKDsgRRMoERAT3vJfE/SORIsoPIIP4sVVNV5chV3IXuQDmJPEGNxiQfiAjRxLfByYY1IS9DFm12Z7z1LwTwlvrfFvKXDM0FLJ9+5GcfXBhHsZTG5YlUZCOp9SfGmmLg05H5nz4lcvrobOPjgFfDEdhVCRTknKY2nRzUWgg9oNyhQ6Ovla7JUbxIljzzSrkUfLJ23XPTbDgHnVmJ6WKZk6tslQPeX0pKtCcg5vl6y+NfAbXOU7sLufJvBH9HlImGvX0oecnuf2/vc3iftvSKx8TVi6P9uuK3S8e2rTBypkkbdjn0QZKVjwevg4LTBwg5kRiB/IPlMhZGiKbOUWRIQ6UrEs3Sz0uKyWTwPWdw7adt/KVEeP45GTJfZ3luA9fvMa03MIHX6+Ax16AIRVhX/O3hi+XjBj8HunSq8qisoK8bS9xQJDuIaJ7pdh5JH6rhmz3Q9614eo6dIwiyXNXND61pQs6q30gYKqXZHI7sbLmd/eIdrHocxmXxtNv7qnKG7Yrzm4+eyh9ze5/Y+t/dJJLTGRqtkZH+X2cff8eJkzbiy2jPPi2NWdNbUsKWHPRnzTJLYcXZLA0mdHPdOJtwx1y79wClJadSDQWcl+odcfDxdvHf8xMf1bjCroyfXf41z3eX8fzZMAxRzCEslZVS9S7Ly8/euixeemKHxl16bMcnaOVnq8rKukDJYcyy89/SqNzmMJqvJE48QY9i+6DhKMjljwVXfL5czbpuqrtSwV7KyKq1ai3mFvrwS7HYenNtC9pZMVoLM9Wwb9v+XDoDYMS7XArwu2gmtsdze5/Y+t/d0IDRdDfnLMFoNbuWyzSpNzXIlZ4n0fen+WSP+dPgUacvTwUIE/a6Ni44liNN4Jj5LlrN5Bj7LvhcaVewjmJQjUEbATgEfnAIJo9D/yW+qTzPD1ajHf28DVcTubqKmfy7ucv7b94cpji5Dvi8fXYvfF35/6CyGDZY+BBYJjfnUhV2yKXu1SF6Wk1KZIZaTDhVjyrXPXKFxpM025TyBt/ccBaYyVl2EkV+rFEpklRysckMeULG8KJJsLRIy9eo1lmz9pQOBWVC9JunJxnfF350bxDBZD/C64iK397m9z+190t4vvIy9BG331wGLy/45L/Ys43WXmDR70bnmC03cZPFivUxSZMX7NMGNzQ50pGfEy3+TSMoh8I8bLZU+rFgi14TS/Kv0/pZEn57imnQ9DnUGoeLve8D/XmTFtk3uZrnc82MgySuEyeRlnkRdIjH/g3IBTx2iPv/WsvF7wcHvhtwBhllJ2ccVoekjqr20yg6e9BrwBNYj+twdVVkOlJ+shvNdUpmS4qLW+0gxqq6A7DqXc5j0cli9Go7nOtBqm2RZ8nzQRScPy56GbCkPlowr46Tm46Tm47Dm4LDm4KjuKjhueDieJ+m36c9EVjLxCT3facPFC99Hbu9ze5/b+yQWfoolV+mq4J74Uv4Kncci9YH8wv3nfeCzZn6zZlLJhDs5j0BzwWpCfOwFu+h5SqUF++jIBos9/LLmkSDGMqnwulKym0h4m511L8OURJuOLLHMWTk0xg9iyqzirrOWrEGLKc6dLVxpTkRW+zC9H9OrIeg9o8ZsL3R4WOqJbePXoodhN8BFO8R5KwAjTmNl+nxwohGkCSNGXMhq3oDBk+NZQpGek0GSQcBxNeAf7ZOmL3EQ+by6aNgLFch6T/1FupzPmj0ebrhYJJhXAuM2shhfC1/lXC0bFy1bJJX/xWDnHnRsvI4c5PY+t/e5vU9i4UVEFLL/7Nju34U/q2rDFIMmy6RES1qxIcfjkzAkaGrnkmcsffmj0g0SZaxyaepxU5plKOWj0gxf4qWRBSF5pUDiQSYjaHPiXjKJL9tt+te5U80lsGpiodouqQRW9vhoJaJ7idwaatwqlvAQcDZpURpLkokDnkzMchGe+Tb+WXYxXfGU8JBqsCOjWrYizKiJYTLRS0WgUuM6UZlrPaglzGpZL5sxy3lCeqKz+BiJD4vcTtH+QCGAG28ERIgyQ3wyU6AyA/OIXJrA2n25Fs1EmkCn/OH9c0HEPC83Ix4ay+19bu9ze695hF5FtiGR8S5Jh3fFlyYkfv02mbSCss6fVhasJnaybZPVMVlVM7NeQpZgOk/5qw79HojzB7yUVC8nZR9JQrDGCMs8HFdcQe9Ok39N7KJKol+QLNk0MY2mjeRNnBKm8+1HrhJSOSoRrwdLWDyre4JVuuWi3/Yw6LjaRz6Y8Ty4vJw4u9zYS2zL7sNkxcMPgYMfrSSfiZjViJJ5OYSks6keS+RpqqwH8TRdtMkAaNCNMOzFnKmWsNUyRXBZlbuogEgCaArdmmQAUzRXsFHimK5TbJZTkJRXSEflDph9TK5BlYLk9uUZSD+Oonc1Y9ld8el+Fb9UA+T2Prf3ub1P2vuFF7GNMXsIeuKmsdnd3ZPP/l1g/837f8l55zm3ut3X5EFhL7aOrI+7jGwjZG7HvP2UpbX0Ndt6m/brBka/rtESEdQcdh3yrvVcIpLZc/G9dw/vmjH+9bCFm/tN3Nxv4nqnYcTVdp1gq2nGjHWXm430/baauN5u4Wq7nnrum/tkm5udtgBt7839Jj49aOHmfp2KXpLfOphYpqxIrqpDtxLCnargZ++OoGKhVLVbERaV1b3/sZjEf3YVlfAvwn8uzcR/S1BVzpNq5yYx1H/9gyiK/7//2cU/GzFye5/b+9zeJ9u68DywcVZnrnua8NUs4LRZ4AyWhGbcwC/StmkM3E3FvGyzaevnYazV2W4VZG0z77FnnWMWso7TtOY+t5nBl9Gjq8c+a1lJ3KIv+X1p28bciXmhlqHeHqaX4XbH8GZinvwUXjKr3U9GtDbr/p60LJy0LJymMDGftazEc/7UsfHPSoSrtTpGq1WM12qYrNcw3ahjulHH5VaND1Au7zdw9aCJ64cNSY27jptHdXx63Jih9m1WAJfx+Ztm6rbsHEmQtjCIAZF5QMcGcpdbNVxu1TDdrGK8JTDdqGOyXkuFSQ1cUQbfIJhuVs2gfapAWs/adVvo18UHrPr17lRnQnieVE+W8Jip18Oul2O9htEG6afX5Ri5vc/tfW7vk1j4wfKofIAj/toO3hVMCZYCOl+KnJQkM1Fmu7ZIsqlIABMwaS3txS6FTeEa1kvVOaHqqrtNsthuYCsVP0L00uHHl12BRp2ncoFDzv5nApmcubdi46hsSeJwLo4lRlBepSLtc1SWjiFXsVDIx1FhC9E86XimdiWqZKr2nwKdd0OvnPgrodyjGdVCqZCPZao6Uu47LS2vWhQ2njoOfonJC6qIokqcOzznYC1d72q8oeal6PkjstiknsPCc1k2AgWTzVBR5p5shsqyBGg+jXJcKUyWyHFSlLljjNZmQ4TkYk3tez4o+UKG9vPQ3XqJK5anh/HuEtq7SzjPHNpLU2OfbJQw3Yjxa9lHbu9ze5/b+2Q/LPzgBjgqW6TzS56QC6AcJrK6bKLUlNJ76ziQYFovq8HOKm3dLyYpwXXoD+OtxSeV9praYadALb9Naxt7kfUENWI4krTiahZ+Qcnc3w1s7PkaUioH9gOC2ZVLafHcpKpvjozqLyk2nR4n1/vWVe4RM8TfWQ7+WXYxWU6fHRk9VwnRQ730V59VygnQ7LfOEO0ntpf3OesEvJJMribjoqs010jOI1IGRfKgw/Ahz8wL2o45rnaKSczM2Zmdt6MPNG67P0HW+f98XG6VcLNTwi9VD7m9z+19bu+TWHhV9fH5URXXjyq4uV/FzWPy/6cHNfI7Bdc7FSNu7tc5rndmH2MeqMevGcDOy/apazAf99ODGsHDCgH7nQH9OFcPqrh+WMPVg6qEOq4e1HF5v6Zcg25kp5tljNfLGK1WMFwpY7BcRr9XxkW3hLN2CaetIo7rBEe1GAeVEAfFAHuRJ71gDudkeetYCgdEcnZnKFt0s4U9c6jln+pynXtjFsFYSvmoR+U8fFJ19sR28cL1sOvZClusfD5TdYQQTxTSHLqQoiyo+N4hzw0voaczYFL9ZtHqNw9HFV9RrCbJ1kRxmwx6QjroEbIWcnVbWsVVFiYbsVJJZsaM/dejOfZP4nYVZHNUbf0NVW3qOYrcI5Tb+9ze/9129N8RCz+GLvrtMs47ZfR7RQyXyhitlHnFh4iVV3glg/wwKg/lgzKu75dUpLxAc0M/nnbMq4dlXD4oEdyvKJjuqDM39jCyipXxepE/lDIGywJs2WithPE6cXezvrjaLif6grXx5kGZQH8p2XKKq4dlXD+qzAR/eR+K83B3+HqJlkkXMViKcNGL0O8I7hlZHFAmxHvvOXSGIoi1/pwyRi8D/+7HzwYLG7Bqh93AplULZMZ9VCEq2GcNcl/6nRDDXozRIqu+Ih/u6+0yrrfLeB55eF6w8K6gD17Y+aRyft/l8hh7sctlMRitv5DFUNWsme6XXKarY8ATvc0J3wQ+kiy75ri8zs/D9Mfmzz9IHpvwtbgKZEX7zJyBJTcVWSzGg2VP4ZDRMVwOIcuGyNB5ae6KdL4bWiVESQaJ6KqD3N7n9j6390ksPHeFfL1a0mYlIJPEMUPPxBwZFObXFDcjV8It665Kgf2iRWalsUehMsrq7ltZNZuX80n6TWnuVBkmkiq9VE8nqBIhEclFy85tOH+qq1lbzlzJhxnIZLqtqdsI7RrKTioT8nkWV/Hlar5/+kBiFl37PPhr28dmEHKZp8zqrJev85h4VRgp+T4dVH0cVF2aT+Rhv+Lge9fB68DCScXi4qhsQEPCUmJAw5O5eYJlkrCNqU/rStkfQ5k4TStlzRJZTBFV1G2E/DwfV1yurXRWd3HedDhJoym8dtET5byjxKCMQJfkkD1Tw+VQlV+Ykyvma+E2TMdZ5H9f2pbLtQC/lDzk9j6397m9NwyEXhQ9TFfZzMUXPAXUiDDmTMKWyQidAokpk5A4MWNLOlvwBMxy5TMXfepHxnOVpDiuns34USg3CvtAEHc94UDgjLYzDWGSiyFpHNXl8iyQkV2pfAuEs4U9mOxB3ItdfAxt7t5861h4Yxfw9p7FwTSdmL6TrvFEYCnhDvb/uwKBfDySDGkOjcheBjMx1t8tZvrvgtmzjVnqz0yXS4SsrMT9eFdw+f16U3Dwxi7gu4KHV36AA0WHSCSeKkbM4Bpn9zH57CTby58fW3AWCckLh+c8KO+eJMAqD8yY10Yu7U3zhLDfpvJcWXg1zaMi72/mg1F5YVSk8cbMx4NzGyK+LKHVuwyKbit9MVojIb/XFRe5vc/tfW7vk1h4VfRxtVnBdLOIq60SrjcikqS4GZmTFaXkxDRMtyIBuSpEqgYRpGvJKo/pegmXm0UCqSKCnZ8lQl5ux+o6qXKCt5cdx4SNcsq6SIJ536utEq60c+uJm5fbMa62ZJD2TDdi3heT5SLGSzEhtOuEQlKhHkiSCgH2ix5RBw90dWFiXN46utFx6cdVfZH0B2C+3BjVqLE8lORHVpzjvUXw5QOQrzWQ0QcwtJ/uif7RBytqP6Xp8qT3k2ywdMPFf8uSF3aIj66Fp46H57arGCqTzpjaNvWjogxmpFksm0UflS1SSSKpY5MPjCiVNpXS6phVbnzWshLlxbNKc+WQlUkEM52nKZ0nZR5P0G08Q7fSx6IVfePVWJNvCHnuztfIAcrKQZqsR7haJwOh3N7n9j6390l7v/Cq7OGPRy3O+/H5YR3XDxv49KCm8IGoqEkwb8M4Ta4eNTiuHzdx/biuIuM4avJaYy4IkjYBsk5PhpvveLOQ1n7Gp3LzqD6zf0w8LISnJbn++mGDJ+URnpE6LjcbuNxsYLJWJUy/q1UMVyroLxUxWCa/CSoYr1U5/8p4s47xZh2T7ZqC6U5dwWSbbMv4XMZrVQxXyugvFXHei3DeLOK0HuGwLJL6SEKfi7eOgzeWizeWS4VDk7MV08Msr0+f4cizGNVroycP6wnC7z0Hu6GP/TjEYTXCcb2Is3YJ/V6Z5EywvtqoYLxVTembKr8HrJ8m2zWMt6oYbQieG3Y/1DyECucHGq8XOV/NdIfc2x8jDz8ViJq0bqT0cNSuR7DnO9jzTWyrpKpNduurYYAsbTRR2nwQO7wKiIS5PEVUknmHZNkNmRvEROI2f2iK5byouTDTVR/TVX8Gc3dW2Oj27Ly3ASNuU2UXPMn78HVCcLPDaKTffikFyO19bu9ze5+09wuvKy4+P2zi5nEH14/a5GF+2FL+/p0gL9Ns3HzTSi5/1CZ4WOMP3N3QzlivPtR/Ob5p4eabFv541MC/Hovfnx43cP24nkmal0Wyp5Lz6WR76rKbR01cPWhiulPHaLOC4XoVg8USzjtFHDcCHFWIUvhe5GEv8LHre/jguzyR771HKiN2Qxf7Mdn2uBrhuBrhqBLyfXdDl5ekfvRcup9IGiaioQGOKiGOWyHOukX0l0oYr1HiuR1S5cEMF7+eb5u4+aah4pFOKthQ7zndLtmv8/Xvp8cNfHrUw83jDq4eN3H1qIbnkYOXloP3xpj4fDHzt45DKsIcl6pNi0RuOcdBzj0QIS9KqNeyDN4beyb52a3RdWYjY/95CNmS7LReRuhsfjZeFj5JG+CNlhyMVl0iRbIaYLBCBiqkuu5uml9pAyLj9stiYPRr0UNu73N7n9v7pL1f+J9OgB9DF9/7BM8CD09DD88Cj//++vBT8KXHEst/CP0vgMvxLHCk32x9wPGl5/o+mg22Xeq1RTaehRZ+CF08jX08DR08CVw8CVw8DXz+/23xNCTPgfzbtF7eTn5eWD8+i4PU6/ned/HUc/HU9Tm+98k9Ff3jUpD92X7f+x7ZV4J4fh2+n97fervl514cW30XTOB94XsEc/an3o+8H0IPTyKiM/Y/Cw7+n4KD/yoU8L8L7kz8V6GA/yrYEgr4zrLwnWXhiW3jO8fGE9dRoPabo8HVtrcNkI7l2BocBU9sm0Nf99Rx8J1jz4Te9i+B/ryYr/+2mH28730XTwLaN56FJ65NnnWtv753XSO+tH3PPBdPXBvfuw7+l+0ht/e5vc/tfdLeL7yth3hbtfCm5uJNzcXbqoPfqw7eUvyu4W3VwZuKLVB28XvJwe8lB78V7QT05WxbjrKF38uWekx63DdlF79XHfxWsfFbxcVvFRf/LDsSXPwztvDP2MavkYVfIwu/hDZeBxZeBxZ+9gt46dh46dh4YTv4ybIVPC9Y+KngcDy/Z5P/te1MeF6wEjBvW9CQfWz5HC8Kdip+smz89B82Xt4r4Jll439ZpN/eVh38VnF5H74pu7T/7ATkbUxg/c7we9Uj+1H8VvHwz7KLX4q2ch/IvSjgdWzh59DGK3pPXvtOAj97dhJ+Aa8DCy/9Al4FFsfrgNzjX0Ibv0YO/hm7+DVy8GtE2Jh/iV38WnLwa4k8H79VC8r1kufYk67Jo5CvU+6jZB+Ytk08v9pzrONtxcNbfl52Lg+/lxy8qfn4rebgt1ry/TPDM0DdRlx7+r7p28xz7tvu93Xwdg6k3ps5nv9bQTv226qDHwIH/+WSe/q2HuBd1cebaoS39QBvagHe1PwMuBmYZ3+fnLfmIrf3ub3P7X3S3i9crvqYrriYrpF49nTFw+Wqj6s1H5c0/q7jUoFH9l9x+bKrtUCCi6s1F5erHsd0RUDnJmFZ+UxrhandEkpykqMglz7ykl8loczFe8fHO9vjSVw8mYsmqfJltoUPjs3x0XXw0bWk3AsBxt65H1o4iGyO/dAiCJwEVGZQJ4Fdz0oBOf9Ht6C0J0Fh77nY9Sy8prP1Qc/BdIW43OcR0GP3Lg2zBOsmKx55blbptssO3Y/c28myvExsM14RmCw7mCy7GC85Csi+Urs1iGeIHndVa+sqW8YqdMzXzLfT908cJ01UUFKfN0C/Lh0jdq2LDsaLHr/28ZKD6dJ8+5uWz3PuubDoCaScZxbuel62/2yRRXObvioyqsjk55A8yw5/5i9XyWD3uWtjuubhciUUNpW9Nyk2dl7IdtWE6RrFCluW2/vc3uf2Xt9/YUz5NvrLKg+HzskhlxCy0kpRXukpJZbHTRdHDQeHdRtHJQ9HpQCHRR8HsU94DHyPM+aqrL1y4pNDSwsLCmNuWjkwq56RuV12A5uXYTKiOaZzQsQFhfAgkRXwKA+Ly5NAZc2oBA9LQGKVctyTMX6+dRye2Z9MCitISC+/lrV/UhPICjbeWQX8bLl4YvmEPK/p4KxBBP508USjmGKKAJ8swpdGcDebBM9OVAQl19tK3omO9OPeDRcdNe9lHhHI2fAopD6VkL2/g5OW2Pak5XABzItG9nmZ0GPaPZ0lkHlhqPKa9VyYKsOICKdBiLPpE2SdP0sMUt+e9mva/onn24Czhs0h7IAK9v7LYJxOCjR+qENJO+qk6uFVRMJbI5rEPFkJMFQStb8OZ1FqTtFyyP8OlgLk9j6397m9T9r7hcPYUgiXGBEUodlPklHpJFRcrM5PCu6ZiNh0si7GjaLopkjEdOSBFjT/otTXg6x7lNRZciU1ZVcQzFGSqf2iRx5u6QVVX07BBTOLh0Wu5hHlylRHKvI4QRgnzip5ivbOLJG945qDk6qALJ7Hl1U9nNZcvI1dPLFt7JVpSTQ1yrL4nlFIb4Z4KDMksjidLBgoi/gZBfxMuIVg6a1E/Cq2JDxoSzBc/59w/rte73HFxUHVltrn47hi44Dtqx0rQbI2g0yOaB8JQUqufyQLSwYOxwffTkAl2UvOUFWBzduIWFLMKYL5IbAE5DaaSB4N1Xby+50oO/4CvCk4+P/Ye88uR5IjSzTPO4eF0BEIAAGN1LpUVzdnzn5akt0Uu/tmlrKqUmdC65RV3Zz34+19MDdX4QFkdZPDnSU+2MlEIDTczd3Nrt37XjLdX/yvF4jPuSl70CmzvlIOWJtd3PeeY8/R7rqOLbiKkd9m5e9X/n7l79PXX5Pp6E22iJ5+soSe32QyKywxxsoEXjKJ17ARcKHHXtVjPAuCLfMy7yokc6JxLy7b4ysJT0WeXxd81gldrq3UqXrQrfnQawjWW/58MsV+Bl8JhfHlUDC3VsDJueRZqogyeIxAzGNyCW5KoZfYiz9EDnxrYWe/UlSdzeXQ2bZMoE5TjA6et9/f6npffp5l+z33/M+938WmDPK+GFC4krfE8ioP7GkGZ1b+rhHQ4Wo4zeqbPRGzFeerm/k4XzJ90Pa4XRd8ZWDG7fpg7imWclJZ953B1C0z7KZM/l46fulxC4z6JP2VrVf14A8RAqqH64wFnEuC+DD4AnmRLJmRZf77S23l71f+/p/R3699KUHX7bOEEEm8MBDkYbshTLcjlf5+U1Doj1sBN2os+DdQbNQMYdQMYdyKYNwIYbjO9FY28jDayMN4M4bJVoHbdJv0nASZ1+1eIVuokZF8caXs7Qjm2xHMtkLsxKnG7CvhVVr1iRCrp6zQxEpL53MRHdwodZAKKzN2VsaV8EfLhm9tC95bbJVje/DBVvdNC4Y+g1zLefGfInr3j7AT54VESLicMFF/96by9bQzVhl0z30bLkMXrvM+3MQBXJcizm3RreWhV49g0IxhtB7DeKOAukeME4T4hu6PKkIH6mXBIDKJApRPr6pcJPI5luY4qcDj22ShZQpWSlpJRvFLZvL100KXzxfTzBbyrCjvQ7/+pzeJUYjz0+sK2psk055el8Txhnfw6XUFzuox/MZzuADsbNf/QmHXZaKuP030deXvV/5+5e9dWEsxiaasxO32oMiZPDmj534RG5pm1MCmu3lmhZRNdmLecKfbMUy28sxEwx5vRjDejGC0ESrGVa9ZQ0WWTlpVBNCv+crsWtZdQm0bRg+fF+kDPQx/6ufSq3V9MHRepBqfuiL5qdoqZr0VGSR46tjwJ9uCX7sOxyigHg/L0ZMsg9K59Pv7cUyelBuX7aezg/606/897kWfzAihU5tjEmhlSWH8UTPkyuzTbWTa5Sy1TBwyJdrIhBtpArNM/XuZESsvXS8lRLmdwHSrBJPNIow3CjBajxUbtsS28UYBJptFNuCgWCeJU873yT8Uue8QApiqKfe34DvT96Z9nqtYzs9B7+Q4FkzF+0W43SvBfBefa7wpnn/YQm6UfiMP3VqIHCkVH60YwU0BVcKv4wCu8ow3hdm/+zb8jzCAh+Oy9gxlScxzkZnfoW7L/fhzbeXvV/7+n8/fr33/dQsW2eevN4R904JPXzcV+/xuHT591UrZ09umYkhUJezTazR9u24qQ2edbas/28znVL/T91fvXSWc+vRVQzHTtv9M+/ymDv/xdRMGu2X4hZWDi4IF7YKHaZGYViaeBviz4dSz4NSz4MR1OSuouWH9Zwib/qMs+9nI8Sgszoq4qicEVgueKqAo4QLk7TI2Q8docAFHXSxSct4cx8G3uenQtYbxSGFyNJyQwA9ZynX49WRxSbo3WWRymRnFL12xQs64Fn+m6AWrzymlAAAgAElEQVRc5XNo2vtRsC3aIKc/j4yRughdbjRw0OCRYtg2vBP5t7iOLbjK59TnZf+3iw78L+9n8Ls4gh++WYcf/mUDfviXDfjrv27CDz/fgr/+fINv0+37n68/yz5/01po+n4rf7/y9yt/b5gITbdKsNDYym+2U0rZfDeBGTOi8r7dr3C7O6hKoXy0h+MqPBxX4fFlDR5f1hZQkctMnuKzSkf+fJNZM2WadAyb1+DhuAr3R3jPMr24umIuwWi9CKP1BIatEgyaRf7XbPGC7/5G1irBsFWCi0oBfmXl4H3Ogw8vPPiQc+DEyhkoy1Xw34mti/DpNOiLRUdNlOf/WBP3Qs+3+J7F9qxKDVNVh0znLle5pEVXzQBbUSVjK/9nCzDS75iDE1vCCwUOXEYeY1cVIFOMSvkcWEqyF4jTUEVGeZmpVDKdVUabKqvdFVIRcqWSqDoKlWojudKoU3MRl8GwOghqlap0QhtxHQzgmgWCpkgdTVoJwHoVCQwRYXZQrNNjUQX5nQhx1Oc+u1Kiu+NzSQ36fLcbwEkSwe88D6NNzKfM98pwu1fm27gMguRPuV9lZvK/X2I8grfy9yt/v/L3qfewNtuL4blG4fQsMx0j54/ne4Eht2zK3aa/z86B+0ty4tl5c6NQoq7js+Vz3gsqB1SqFMouR/i3i5ZSxaNX7ZjAWxdBbqGdBZZUdZNTDM+JALAPvgPfWQ58sFmZJfFqyAOFZvIAk5WX/mDb8N5aoJ7+D+8I2aZr15iegfYlPNBz3pE6IGcpbefYpEW+J0tJr10QcDOPQoudJIBuOYReBcP9Q4aJGG3kOf5htlMQQpX7Rbg9jBRhSkr3UGpqaSpkkUilkhYpGm3Z8SRWmWnyfZOIpfS9fC2Tz+HpGeYnxDXz8HAUL08fsevJAp7y8y57Pv09ydsejorwoezCb0KHp53mRyWYHRZZ+klNRZks671n2Zf45pW/X/n7lb/H97C2PPcsd0zVicgdX1EdlhrddDvioDlcJUbKKhFBaGrFgMzvIJdD6obkWw70yg70K26GeZq5MKh63OTrcV4FA4+CqYpi1HJh3EQbNRzOc9KviPsivpFuQpZdoSOX/qXNfGynjJwYH2MHvnU9GO+iUOjsMOEieyjmWU3Z/ataahsX3mPnQOHQEow2ESvRq8fQLufhshDAWeQrpagyJ8jHF8wW8mLYUtREF82jiMri4+k6qhqymHBchD5cxD7cJBF0a3kORJ5uF2G+iwKpJKya9Z5MRiKFd4dluD1AgVZ1ZV+G2W4ZJnvsGtJvQeKqQv9GrGKzNYAytJkMaYG0YKaabviS1EK2ECet6OX90yv+5abfA4lvkshlVuSgplx/8Tt43rPL1xdCms9PyejneXpbh7NmDN/5FjxI/hTxSs/H//ytbBFua+XvV/7+n9nff3HV2HMrDZbto3eayVYI040IJuuhUlY5bASinLKCYFRC5l/FIt8vVHBtleTKyqVChSpPxDKlW5pBmmfay7hVTKbybEjfsTSAMnM3cHMIy/Fz/MX14DvfgrvjuiSQlxbgy1I/zhx8magfGZ2bQs68MzGl9eEGgko71QjalZADSUk8j2MzGJiUIiG9SgSDGlqvEkEnCeCmGMBV5MFV5AFxdQi+Dqy6uikH0KlG0GvmYbgRw2QbK6zuDvHeqHqHhPbkXD+KFZqFUPX39BzhQpNYYZbo4XPFJ3+qSOVyAcm/t1DkYhHL5z7n3/4Z/v7CmZ++qsFZowTf+Q6vphLRjr+93/1H2crfr/z9f3V/v/alPBajlmtkajSZzEKbeQybjcsslDgDT7NOCgVpn5uJ04I4MWSeDrofhWwrsTnQlUocLwI9bOjy9Icp75qFA1nEFKrnNb/c0uf8veXCt64Hs0NRWfOs6hMpNbFopfiQYZmVPKwaalFaQq6akiun5G2m45X7ko7Vq4MejkvK/sp1j4rwqFUl0X0/753ge11WIXV/WEi/Mzk19MxqoC+pHPqx0YDUb55RtZV+D+m2Qs9nuu6X3Auda1H7088n3kOitFH9/Tw88x6WvSPebuTrHOXh8VURPlZC+I3nwHgLZQqmmx5Mtl3kpNlarnQv+7rJhr+Q58cUwfhb2Mrfr/z9/+3+fi2Tmp2ZiSRLIdKSyKJELlXiWeBASANleaiy2CKyXczyT1wZg2HmRdBZZc89V+Fp4DPSvCB16ySCsIqYStFUGYF+3RJ0/Cz8qeeHryJXqYJRmVcXs/Eunv0/z85dBy59B/7i5ODXrg2TbQRpEuh1tisb5sQpbD3a8GGyHqa4MmTrNz2VWGwLgbGzXczV07kpH5/Ow/upfcS+vsQ7ou8X8e2mvL/8TGbTn120Z3SaQipAt0ErhEGL8Dk+lx7A504/k+lasiGYWLbnSyc859zL9kkfI2MiQk52J7eFUdNX/qfPqcH2meR6RvK5nUDSavMlnaCA4zTktIrJ+H3pJvulddWoJHuyHhrvUchfeDDbCsU7MvSVfs2Hfs3n0QsCfVP14P8OX8BvfZf1PY//pbb0U+U0niWxIdvK36/8/crfp/z9muyIfoyJChTZVNE3kxicYOC0GTDN4TN5kS/2OHU2CfBd5wUpFYUX5dl8GrRqpk7XadRl0BUykXrGkKhMqY7205iG/xZ2Edjw3rPhO8eG6zJSod8UbLjK57gTUkum02zExLDaLftqXp79Dt2KYPol7op2QWMKLlkaLbwN7UTQsBPjriAgs6BTsqBdtPjvehliWTRSulsptl79XJ2SJZlK/55mLsb7JMeIvCMqJkGE4n1Oy6/LUtC7u8yjfMFNwZb0pRypzVpKab1a+u3xEvxFRhxFWXZTsI3Gy/f5ezAzOcvM092yD92yz39v4mWhCjRZ4kDWKaKJEjlQnLi4MGi5CmuxccLEIiNkk21f/cyjArrhoDzadNEyIgVy5CFr4JYHb/k94TsWDN1UfSb6hcvfhYwrweiFC7MNVOr+XUAsxK4ygaEo0WL7af75b32+lb9f+fv/G/392rLQrEyPbgrPLgyjNh0h0JgSRVTFKoUQHrO6Bf26pQg8ZgksykKJ8su7KcocJi5vRMrsPCMsqueMl4K4ltjfDSnv4MrpT5YHv3J8VnJbhMl2EcZbRUZUlmfVRkgad7dfhPuDEtwf6AR06VCnSuhXBkwHESlfCabbMYw3YxiuR9BvhNCvhiznG0G7FDKZBZ9zW5Bxivskgk41gn4jD4NmBINmxIjr8nCTRMbj6djrgg/tUgidJGLVVhFjZo444yyS/RU4eZ0e0lVCsyZCwgOyMtztJ5xwT2WzLcJ8l9l+iZELJsy+rOrnx9iiip75bpGx7BY4e66C05D6tz5poFQGB5NKEx6a9FDp+WQrVHAwdwexUv2VZV9K+Jci+NOrtxgGh1cvHaBRdR0ZpQcej9WwvEwseHsgUqCcydvURljK4e4oD7eHAgc03fHgLyUPfuM50qp1+UpWX9VnVTihiKuXOfmYbbnpKNzK36/8/crfp/z9mhyO/jH2nNWDnO/WOxRVD8gzUXk2qIZYbYUo6jwwhSZlgb/nWBoAJ4ciM+m6fyJD59/KTi20P1o2fOf58PimBp/f1eHxqyo8fqUD6Bjo7a2wx7dJCkz3HOPn08B1whCsRvfx8FYH4lX5PlmG519stM/Tu5pkDXGdJc+1DGxsAh6bAHcIyqtJwEUTsLqaAWBUTZW+qCqf718lklW40+KDuDIhQJDqZCtEXSq++vakgcNTCQ4lk4kj2wVPiog4vOqGR4Q22MRqOxLh770I5vt5xdITmYhPWu4OIm5yOfV8L1KkEORQ/7iF/oMGxZSOWNmBm7ID7YqLOlJ15DLqN1G+YbARwHAzhNFWBONtZEWm0nFiVjbinHipPw0SQrKB7nG6GcCfiy781ndZ+srl0aBlKapFppd762nFv6et/P3K3//f6O/XskPPaaDacoCew0KeNjdedijtQ6FRtLSwn/K55cCk5Shli1i6aMOgZkm5XCmkytMQnpbLdRRNl/SqwGSLyKP0jpEGwz2/kS/WsMo0K4CTHGrPfGe70G0EWC64g5EJWsk+vqRS7YoyqJKcg253L0tw97Kk8LvcHkapgSxLw4cGZHkANK7q2TlNg6R8vcyIwH4RzXAveH3GNyMfowDxEukdpbWq6H3IZeiPLytitcSiROPNCAatEHr1ALo1HzrVADpV/L9b86FXD6DfkLFHecYPhCY4gopwt4/nvT8oZwAgpW0HJS57QIPwdDsSIFJN4DFtPrcUZqDpZB6nrvRxv17DhX6TiXeyKJGQToiNRu+BNKRkG7RCGDUjGDZCGNTT5dZyCXSmGcqme1VRbq2LXHYrONHjUQfpt5N/P/rN5PeOEzR2/2zA/2NswW99KSW2HSmTmi9NS32p6WDrlb9f+fuVv0/7+zU9R2/K2XMgneF70eFUtV25M/AQquKQSbzO5kYidkqeUMpBoql8C1ylOrGNuUUzf4M4H+URCQsgyx9c5u1Ux1LM99LbNMtaaZtNSBDolj4P5qzPfLzH954N37oOtGse9CoBx3u0Kzgok5jnsFWA8UZB6EZtJsxYaJWJfFJ6R2aIRXbYCg+t3h4nSoeZ7+dhthfBdDcPk50IJjsRL5HVAXochMuwItPtiA/i0+1IWfHTvvKxk3Usvx1vh3id3byIQMipEKoeYs5B3D9jlj0sY8h3t8DDy6PNAoy3EhhvJewdkQ4Xssf26hF0ayG0Kz7clAO4KXvQruCEp98MYLiOekmzLQ2MawCrppSsdwKY7obcZiyyYoquzKWojwqwltIphvPM9gOY7vkw2w+48c/yfhqoUd9nKl3HVC69KKVDv7PpnhWT7pGM0l3zgyDFZ5O6D8mmuyFM96Tn2PcBCfp00Lvh3lmb5O2Sfk9q57shTHYC/P0YuPTuIIQPZZ9XjRl/77+zLfPvK3+/8vcrf19YDpaWVxdfAqBLbzMD6PRjRAcTK4hFYEe9scsgOxmQJUKq2Sh+owrwlyD6Def+shAuMYyavzdVJlx4Llx4NvzZseFbz4b5UUmkS46RZZdmyrO9mIsfjrcKMN4qSMKGefNqnYltjjfxmMlOLAltFngOWjFlFi5EPnXGWlmkUyntZGkeHQOTdSzHohzI95LA7V4JZntFbtOdEkYnmGPQBUb5c8rvIPXceA8p8VTKN2vl488pDzeVp4oSUDO5nWn7l5TBLior/9JSe7FyY7/VbpGLalI70iM9g1bI0lNyxCdt/UYoomkMUzBs5UUkiaW1prt51jbEalTHPmThe2Q8xJeKnvJ3KZUj07anl0U4rUXwG89heB6s0pMnG0slTBYAj9EWR4R+DBh65e9X/v6fzd+nyucXrRCyvl+0wuBVHRm2PLyb7vCmDpflFEwrFw7sk5hB5XJJlfVTqsCRqnHI+EpFWaHYPLxOKQTCU5hYTL+Uy4OXejLg4KDmwFlsw288Fx5eMxKsdw2JVEoQS8kEU8+1VJ6VM//WuW4PmgDiyQPJ3WEhFb0gR6i0B6r40doH/60p8iANdvrAJe6BNI4qCkuxMe/NiRCzsD+61ZT3mkXSZc6pUw4dc/bPJWBU70Vc//ObOnx+s5yBehGRmulYOQ0opwJvDxB8jSkghrOpY6VZp+xwbS8Z6yFXvuFni5uxUi6yFaFVIcLqKAPEmZczSgmc+S6cB0jgdl3w4boUQqcSQ68eM6ZZXAlOdyTNLLYappXw/asaZ/7OYrfOfof4u35+V4fTegy/DlyY7ngw2YlgvO3jinYnYP8Hz7KlZfJ/o4jRyt+v/P0/o79fQwBfti0v78xaqThsBbDsGHNDNuWsTeA7OQybIveSCL5SZvher4AYNi3DNkdpqJTDHjWczIa8mMI9TSSmWgY5GlXwNGwYrztwUbHhl7YDV0kI7XIeOpUYurU89BoFGKwXYLRZAmLhvD1IeKMhUNvTuwYHncmD+ZcwF5s6lL7Pw+sq3L0sw/yoBNMDrLgabeSh1/ChXXGhXXGh1/BhtJFHAciDAmozvSxnSi0s7MTL7j9jovL4VRXu35SxQx1X4fYAxSYn2yUYbZZgsF6AXjMP/aqonOiWQ149cVMQLKtkV3kfrvK+sk03Oq5djKBdjOAmQWuXkb21W8tDv1EQYe+tAox3SzDdL8P8sAq3RzW4O65zk0PCtwc48M92E5juMNPENqfbsWrS4EsDnbyKJweWHjCF/zD5BfIN4y3HYGJA1ku/Fw18GE4PBK9P2YFO0WcEem6qgkgBxHrIVEyTqPPAg4vQh8soYOaJ366A2nCyXZdCbm1m3XIe/hBh1dhk2+HvRDyfmzHgi2deNEmZbfn8nWX7bzVys/L3K3+/8vdpf/+M8vksEB423Cwn99zQ7Y+75uLv1XBrRumnlINcDAZN26Ducp0ZmU9l2NDZUj0Yr1uMO8P+u7yLyYYNww0LLmoO/MJy4SLGKqALlk+WeTdkfZgTG/kzzn0bKcwLPnTLCAgdbyJwVy69fDg0lw+bWUoTnrrJAvumSzjL2ixf3p7FaLw4dcFTI1Q6+TLh13k4ZEDj3Rhutwsw3Yhh2MAJzXUphIvYh9PQgzPXg1NHZnfNqdT7mgI8DpKoAt8uqRwdOjdPr+phJRMDVJN12PaOtF+3klZqvy6gYGuKzp6VnGYp0g8bGMkZtwR2ScXpqOXbz5FZMO9nwBxp9lPlHQjzRNghk3in+hmxCfPtCObbEQerYxov4tpYROS43CKNqBFXuZMNF+bbAeMRkvzhlq34x8U+zVH8mRox+fv52ZW/X/n7fzZ/v2aaAWfNbBfum0W9vuT8X3LcUvr3Z1j6HFTxYAhRyuyb0mqAKhrGTTfzvKZrGlcaCyjrTe9BP9eogSyvZ2UPfuXYcHuQIDfKUREeDpNU7nW6i1U8w3XEW5DOy1Xscf2ejw7aiePzvPdlSERcDh9UB3XkkhlvIi/NbCevDYiB9PfvZRpAVyuvHjVD6Nd8LKNm6ZrLPGoVnXkWnLgunLgu8nO4OKm5ij1ol0LoVWIF/DzdFjlvUY1gENA8jhVuGiPvzDPt4Qi5brKMzpeqwKCKCVmZPgPfk20llpdPK6Ivxy4xx3iw2Myq65LI5xJOIQUjRdxEkur9/KgE8yN1X/l3WvobaJIEz5E8uWOSIE8vEzitBfCdg0Rx/WrI0yfGSr0lvi7TJPZvHWj6U/zjyt+v/P0/i79fE6yPqhFb42KFXNeA8n+OuUqudZEJ1sosFV9Psmyl30wF4PJiW1ShQFUK+n7EyMlZOanaoeQKFsySpTxfli17P+2iBd3EhvfRC/jWdWB+jPnP+ze68jaWUD69qsKn1zVusqCeXBpOqZTZNlYYjNaL0G8UoFstQLuch+tSCFfFgEce0AgPgs+PHcjl5GnKSqrh4SorI0zNtxvC3/JqzcQ/chV7PA11yTAiROTVq8cwWMeqsOkOqsbfHZZ56BjfixBald+VjJ0h03EkaaXzL1Vj187/uq7amyo3fV/6bTFHjr+3qor+0+7lSw3fVznTskVtlwvcLsM2kTL9T37/r3QFevPz6TiEz2+q8P3bGpw3CvArK8eI8LAkG1fsLpOUsFOMxiRBcR44DBtliQojwlaxqqfrYg6ui7mUXxH+032Wv135+5W//2f292umMKEx95rJJ6Lyc8isnzqFvU5jfy2h/RWgpGbkDEwoe1n6wGTLkPuL6czVMkbT8eSwzgOH0ZlbcJm3mc6No2jcqDo3vpEXZZHpx/SqLF1SduAkQoKt+9d1TjL19LYp5YORfApzovJA0mSWBuU+va3Dp6/xfJ++asDnd03FZBAeDgp1oU58WIX5YRVmB2jTfcSmkE13MIc93SpJ5ekCzT/ZLOJ3rLyTH7dfxnMdVNi5KwIb81IMUDSQ6vf8+V0TPn3d5O8jG1DY5O/PZJRjTx9bVc+pEX89vWvAp6+bC4320830vb7t01fa+Y1gb/n+six93+b7EW2E9pXftTphwUnZ/auaomJNmCXEXxVguFGEwTpiHZCBNuY2bBVg2EIqg/FGCXFODB91/4pNiL5ibfbruvR7P+/dy22DzpH67aT3RxOg+1c1bPN7FRhvJdBrFKBdjeD3oQ/fWQ6f8JBkw1XkKnIoHTaQkIQHpVH7FU/iPJL9rUjbZPls3X9n+fOVv1/5+392f7/G+TxYXT8ZMbkuM/mYtBUMn1Wb7MTCtou8zI/MRMbGS2dbeRi38jBqRjBqxDCs52FQiyQAawDdcshArAF0kgDaJV/VI4l9uIl9SfvJh6vI43ZJJtOEFwMGhgwFxfcGAsEw11pg9PzPMVPJ7vPLd+9ZCL6zEcEvbQtmu4wSfb8CdwdVuDssSzPgGkfUU8Tg/o0wJN2qcENSLp3VWHyvR0ZM0RFafTy9Stvjy2Tpilw/Ro8oqAzMVeX+0pYoz2DafxGTM5KOIZ8GWgVuj+XfivFU7JVZx0fejvFGCYYtHNR79YjzEHVrIf8sW7+R56ZOALC8dbiRh5FU2j/eKqQdyE4JP0vlpCT/IdvsMMmwIswOi3B7kMDtvpiwyOcmHg6auPQbBejVY+hUYrhJIrgqCpD4ZYSh+DPf5UKbHx1Lwl4t1ocie//ChvcvbGmbxTAQWALNq8XiAAHnFR+6tZBXi8mOd7ad4G/E3h0BxsnnoI9BYDrJALQrCIi+LPhwEXscm3HiqpiMDzkLPr6w4N9sB35t23Dq5tAcgdcgEU1Z10oesK8iWWLAVfBesi5cv0ZpNsR+EU0BlkhHLJVBxJ0rf7/y9yt/r/v7tZQ6ccryKaPOhZZWKzZ/HxlN5jVQuEaakaRFEjLLGwcO1eKF1m8UVGsWod9ERz7cQKeOhHpEOMVmsjslHAwOE5gfleHuZZm9yLJWtqij2p9PY/7jDMupB7tl+EXOh1MPib8uQ8a2WnA1J4rkW70KMh+PmiFM1pFTYrrNHJ5crmiSF/gRGlE6S6jAkyw77jn7PM/o3hWtq/2iwsgs2niaBZmzJG/gpAS1dvLQYRo5F6EMVEQmWFl/6EPOYibEH8U2s53kbG5GAckX1gLNo8VMt2kpAddgtpGJ1/RcH1+o9uFnOXj/Ak1/7ixG3pTauFYanwaDuqnzqu/QSU2aVMsZ35s4r/l3+Wi5cJIzPYfHpRDObBf+X8eF7yxUWT/32OSHV6W5TAzT5hQDlFrhJJ0KyD6tni6A70hkJ/xpyP2rOhla+fuVv1/5e93fr9FK8e6wDMgqKVgZqRZfzzvKeXE91y/rJT2+qcCn14usljpO12LSryvPLpEuvAJ3L8vKSl0mdZrvs1XxjlhtjNZj0fHYioLKn3EFEXDhN75SkBSIL3wPLnwPzj1XUvXFhtct+7hCY1T85ID4CoyDy9Lgr+dW5+A58PjZTh7u90Jorwfw3+0c/Nmy4NRyUgMhDSrngYOVRWzlg6t0m63UPamMGFWLb4oe3JSxggmBwwhK03WllEohmbFYYjWWGZM54/FSSwtVTjnjsM8qj9JgutudEObb6JSH6x6KhLLSamJi7VUCKWIQwXAjD5NtjJ5M9hKY7CUw3mKTnmoIN8UAriL83U8dGz7YOWUy8JzJxz/SVEFIDz7mfGmbJ0kG6JMCedIjT2TUihTexnwR1aD+cV0QrMCdsq3gCKisWQaH8nLipstlF1TzYNJC3EGvjOrV1zGCPM99mkDJcgneTxLNlCc7HywXPtg2fLBxX5oomiZx/2Zb8GtbTNA+WnjcB3ae9KQwfX2alMoK6eeeC+eey9JsomKRIhf9Kk4i+q0YBut5GG0WsJx65e9X/n7l71P+fu3EeQGnbo6jxdGBITjvOi9IpLqJA72yyFUL8xaaXj6slxJTeDfre9O1uhUXepUAjV9Lz6HjyqlXD6DX8Ln1m8EC1H5gyOmiydcm4jgSrSTnS5EA2dGRlgw5x3OWY5ZXg7pdRBY3ypkLIjlbpXLPu3AZvYC/BBb80saUw5nmjLlwoPNCuZczFzvBeeAgRwop/+Z9uAh9OA88OLNdOLU8+PjCkVbD4vjz0BYDXWIzQU5RHSJzZDxH30i2ESmbaxpJ1ND7zYCTjFGVgE7gdx0H0EnQ+Q3XI5jsxDA7TFh+GcGvdy+rcHdQhelOAoNmDJ0kgsvIg1PPMqRwbGXQk6MVPP3h5lLvflGUQ1XE1vZNKWY/w6T7OPNy2efgqRpLaacyw67sE67zqOuE/sBDf6CVGA91vpaao5HYuQqBHRHVpSQPmPSArGBNApxkl3kEo3bKqro5Xb9fT2tTEQsxnX8xo6+FEw6pz11FCNTslAW5HT63zSuM5EqjPxdd+DaXg1M/l2ImPnVzcO5a3M6cXMqUNmUyozDoAlv5+5W/X/n7lL9fm7CLkyk3ty54MYQJfg2adVGDEgA6uQH5krkp6yQeA5eJPLcK+AuURtqt4DGU85XVs2klSA2UVrAmjMH7FzZ8+JkNH36WY3+FfXzhwMcXHnx84RlC4mpK4CTnqqasvnPKd9i4RJj+/YscvLcsZXWpm9zJPkihd3mFf2o58CfLg185ruhMeVth5lXNhesQDTueY+h4uBq6KYR8xUSd5jzw4MR14b1lwXspLaFGFVx1ZcJWsPr5CRhJzMEKWDFy+D2pwolINX8VuJzMrlNFbZ3JNpIL3h5XsOLnbY2rFX/6CtmCZ7sJDNbz0G2IlNapJyYkdO6rIEsnyPxOBdZA7KMP5LqZz6WfN31tM+hU1imSVrQa9oQPfLHFwbo48LEJS1VMYAZVBOt2JR0nnMBYcFPI4bUlrSZZu4kmTjexK4GC5Yog23BNi08qRg0Hy8GV0mcsJe7XEJx7U7LYBMpSFMvl9yu/p5vYNTIFZ1VG4XMzY4BgoZHFnkVTUO+ULOiUsLrn91EO1eeZb1X5YUxpJtVksko6RrWsbVl8NCt/v/L3K3+v+/s1kxKtagJ0ZCyDfVPi9vg2SYdL3ybC3lTS4da3iXKOReW2T69LKTMBu3jY9ADDwDMzMI4AACAASURBVBy1ztDqCIAU5YHdaoEDPHmZYDGAy0IA13EEV/kQLqMALkJfNR/z/LyKQGGk9RSj8j7daCZ+6jnGziwDSc0Kxxac2S780WIifIkNXaraSGxeiaKbrNljEimkkk8cXFyskAiRwI/Ag8iijJ+v8j6c+S58dHCF9D7n8E5jcii0TTgqgSf5aCH49MzHGX6bNfx+K4LxVgGmByXW8Fkbk9igsdKnCQ9va3D3GkG+o02s4Lks+Dw0TCthHKAtPuh1yja0E4sPajQIUmkrf4esOsZcdmtLtrxkd6HJpbWkq8SkKWiQVyZHscUnODcFUYrcK2NkRI6OUESG1LtxgCHTJ08mAUlbmVxQddDi8mdVK0quKrop2MgCzSY0F5FcuaNWW9HvRRMprjLPJlVk+Myuck25pFueFPHSZ7lcmQZw6jeSMn2/5kG/bmH0SU/z1W0YN134U8GG3wUePL0swtMrCXz/urjE76pATx0ASqkiFQD6nHOs/P3K36/8ve7v10y5XBW1XVUa3N3LMsgaI0Thn2W3xwk/jgBn9EAmPpF05zHwkzD9I0S5qzwquumd9bkm8zCoKrbp5zdpr8jqt7Lx++LbUDDv7rAE812sWBm2ML/fqWKY74bxN2An9AQPCccu2PB7y4VfOQiy7Fdc1TFnlMj2a042FT0dx8L+xKyKeAxJ4DDvwnUBQXm9SgCDGubhO9UI2hVcXVxGHq8WOvXQeVxFWLFxXQqhXQmhV8fKqMkWCvzdH+H7uX9TNVKkc/6Yr+rw8BbLl28PEhhtFqBXxw6LA6nDB89ugoMjT+Fo74j0fEyMs1nvkTgw5JCtKB32BN+LZGpJsauYHFGhqIoeBaKJR5rXxU1NbsTKCyNDspAjqmmrUaKrfE6K7HgSiFdytpq2Er2XFL5nPc2crIttkoyCLp/A330Fn/EqkkQ02Urz3NcnaXY66iNNXsU9e+K31IjrxuueFCXRWY3TjNB6uJ8YhictB6brLvwxtuB/RiE8vkw4BkeutjFV1sim7isqgMjkSYzqJ4n3SPWlK3+/8vcrf5/292uUexX0/VhuyB1h5EpONI1vMFeZZGMi1FCZw/V7cMYZcA4GrIYQziitghwiRf42ChqipUUJ59uRctx8O+CG2juLbZnQoen7qSSSONUEE0mFmmy8HaII43ZkAI0J48ezcDbXnqn7MKh6cFr04Je2BWcRDggYMvXU1EcVO8Wo5RrC9CbdH5fRxae30zHjJjayboIDJmE32iUEbA43YpjuYGk5d4hvK2JG/7aqcV6oQqXyvvTdw+s6zA4qMNzGVd51KZRwI/i8/YoLo4b+TOlnMeWypxs2zDYdmEmD3qiFjqNXFRgXgTeR01H4GUtzl090KHIjc8pkmYxv4TgCVkWlK2eLkmwqy5Z5UmQBUwn/EmOqqVtxoF+3YNi0+PvBPqhrR5lVxmdbrlBP3zbpT0n9eNtR9qH3zeUSWkGGThObcDA5A5Q0UDWvSL19sap7WnldbeeOcg1T/zCJhM63XLjb8eF9Qlpjql+YbYUw28wv9T+p97VEMT4lOKqnslb+fuXvV/4+5e/XaHWnhnyd1Eo4ZQuYIE370fkE+RYDySUOwxvYfNYp536NnU0Gg+qgU8+CC8+GC89GEKIksigPELRd/j9rv3PfVkCN8vkXHWMcmDxbvT+DXXguN/WcVtpCHBT/5Fm4Qih60C26cFPIGQdObtSAWacZ1tGB6oOISQiS9lEdlhhYJhtY2tsps1RHhNe7ij24SSLoNbCC5Xa/gmrGrw2q7W9YKP+wBvOdMgxbBdSFKfgKVoY6Ad67GOgm21jpgAOFKgipOk51cJxs4GqqW0Fw5GVeJnhTOV6u856Es7FEukd67ypHTLbpbYbadxboVe4LehtLgaOlfaiPII2+Bb2KBYM6OkrTxCYrIkKDE/3eJB+gk8bpoFMlXF8R0ZlxS+BbFk2wzMKfzEmzCRINHIO6u/D6Omvwc1mHTWSBCmmgNKn9dz8H39kunHoWfGRA5Y/2z+DcRzDrIt+mgt4lXyMxT+OAYEkl+GrUUWZq7pVdWPn7lb9f+fu0v1+ThQ9Fbb3glZB5IWSOCmEquI725QRerJyOdI8U7aPjGB6OYrg/zMPdQcQsVsQRicdi0GLcElUsD6XwIZU3nrkOGyQcJS/5HJI2NUdrKh9eZlkluJ5WJpvOm8pgPpUsTty/zFFi5GDJ2fBHy4bvbMyJXkc2T41QJY4OrhUdxlE6H0UGqBJnvOVxQU55NbRo5SSvgqY7KOo52ghh2MAVoKwGTh2mral3X8eBEBONHLiKqToIB7vZls/uyRP3xtos3pvLVo/pFRodN9102KSHadIwHqBzTwCM5UkPAX9x9cykDqT3eRkyPRvWDv82Jk+Avvw4eSJEoNJzH8PG0w2bO4TnimaSIxw2PGgnFn9nCBRlwFMN5El9UgZT6grwNHiI983SgBmRMkoL6ngHwkH1ygj01tN3lAajyFLmc26gZb8L8b5SK86WA+OmDdN1rBr7tZuDXiWGASP9G9QiLLuu5qFXCTghYL8awqAewKAewLARMhM8QdMNtTR7vou+8u4gRjvKw+1hJEzaNj9gJcgrf7/y9yt/n/L3a4TulhHaJML20ckmUTM1ChP3xamDucKL0OfAq24ZWXX7jTyMtwqMHZPln18JTgrS7Pn8RtUfUngopBysmdm3qDH7xjyfeZ1gmFZmv+VlhL5rCAubyOeWlTMTBwjxNbiifJGFiAmIRuC9m0Io3ROC9njOleeKbd5xTnIu/CFnwbcW/manbg6vYaw6WmyYMnH4CufUs+Ay8qCTYOh6tuvDfC+QeCHSvA+C+yJSvp/v4bF4Dh+m2xH0ax7cFLEs88x34czHap+bIgpTTrZ9xhfhC74KiaPCdF3+3V6cCj1PNrAS5SrC1ZcoJVYBufo7kf+KVJgDV5EHF4E6AeLtQitvNqcUMtoQWwGbOG3ME6XlE6iPlg1nXg4GdVO0Z5FhWmG24UGvgpEkTvjo2nAZIX6oW8EJx6jhwaiBXD8CKySXypqvzSNLkjinjncgHM+wgaXyw5ovQNLMBlVPAKYXqIr3WVUcr5DjpfAaFUBKZkI7BztOx1qMGh78Mbbht5EP379tcCK+z++YrMG7itGvqey+FYkrJ+G+DRm9Y0462KlGjElZVP0In+YKcO/K36/8/crfp/z92petSLWwvMFM+9FnE4srdSIif7qMkBisW86znCN2nukOOgIEVdUYfXhdq24gIUSV8ls1lalTpupGgJwKBiQxutuDRJUmIOkCSU/FZLT/7UHCScwejssKCHLRPT29KjOFcTz+bj+B+S4J4yHNfK8Swce8C7+wbAy/2xacOj6cObaUdjGEWbm9YKZuJwzJmUd8Mwh8GzYCvoqb7wVwux/C7b4g2rrdz7PPBgKxXWT2vDuIoFv3pDbg83JM/J+1Cx+JsORVLF2Tn58kAAwEX3Q/480ILvMud/bEsZPmjtFC5Mb3JdJdItKipqvS/eJ5ER99gPlo5Rb2O5n7R78POo4maef+Cxg3sZR7tpln+JbsiMdsy4X5lguzTQf6VXxPVMVyFdkwbvpKCDqNZ3FTESeKmlAqzTQ5QT4SUeotoi24fzuxoJ1Y0Ku6MGwililLmX3c9DVzjWriP8XM18aI0PuCA7/xXOjVA+g2kN23U42gW87DTTmAm6IwIvVDrhg2gZEmLiqjdk4xfeLCGcmp7VjIdr3y9yt/v/L3aX+/lgJ5MR2ayQ5ZYDDxvQkgpubkZLBayEFvHPymhGMZd4YUep2shzBZx310dkv8AaTQsMFuD4qSIZ34nB13y/4ninHddHpuky2l+Tbsq1xjv5g24/3Hyv2T3R1EcH9YgM5GBL+wbDj1fwYXlHawBaGWjhmRsQdGTAInCXzB98EUCPJl9Gs+PB7keWibOoPcQfC7AO7YfRPj6N0B0uqfuC46aGmlJU8KTi2PDbwW3O7g+fGceI27/aJyzdu9Av9tKfT+eBjBZD0PJyy6QmkY5bkNTl1maF3k7AnnweUfpJSPaWBZvqL8MStQNYqkE6lRJGjUcqXoSxbo12F4Gw8GDUxLnXsufHiBDuu6gBMSGVOgT4bo/KOWzblm5EozkofQK1e4sCRx0iSCykCu/KKoTKdss8o8N63KzsDpOkYGSQI9Xm6vEOwtnNi4CmDbBCbVt803fTgpOfBb12F6WSK9hKknlVBuuhnAdCNSzCSDIeuFUWpLTnEp6S7ms7lvX/n7lb9f+fuUX18bb6B2Ehkpwg5beS7yKJu872SzyAUfFfFCTT12dlDhmi1oJUGP/hKZHk0CbvLs2UT5voyHQi7H1EPOJlG3LzFTGNtcDrr4vrLKSuX9UtwhxyWuo0IN46YVwC8sDKee+xac+jkg9lPxoz8PXyJrS320A4XL4tRhcgF2Dm6KSHN+L3V4XTeGOwXCCxzm4fGgANd5Dz688Jbch89WOy7MtxBfMN/H89wdFtB57BdB1bNRnVGvEuOqwArYCoTegydty76PrNSUinXB1YbMNkumV3PpgErT/z/NcoqdOi6c+xZLK9lSRZHNwcUUncHcOYJwT1wX3jO8wrmHBIqjlg2zbQGYnm7ZYtJUxwnMTcFA5pbPqIQreBkVchazHLQLgcYErYqUXsUWtBObVR7RZMaCUSsHkw0bljHdioo0U2WaY/j+eftMWh5M1334c9GF34YBPL2qp/wQCV+qqTCV+4fKuFHgtyL5ULS7gyqPXsgCu7O9Ikx3Jd+8VeC8Oit/v/L3K3+vXnstKwferaPpOXNTDp0cUIqjgOkHPSeUTA5GLp+cbqplp0peMGtVoq04UuC+VvAsIzZV+kzli6Omn9rPDCoMFxwfwagZMvNTNm5F3Og+sq5DK8nLCpZTfrBtXlmiVDS4jtJBlFw2AVYNufEzN1DSPTSwn7o5+GDbcOLmoF8N4XavAE8vi/D4qsg7rlF1+TiGu50inpNFVCifTqrkmBune/Xgo2PBfDeGh5cFHAyO84og4MNxmSs3P74qwv1BCUaNGM4Dh68KTlgHoyjNRyunOIBsUzsOj/5IauHnvqUoi9N+y9Ns6X3kgf55pvECMU0kmlhd5X8m+l5DyA30azjxuYiQcOyjYyHegFHwXxcwKtOvW9gm1z0Yr2M5/bCB5ddXMYbTzzx8n0IJXm1DIlWifcer4szvnFaHJ84LqRKHeJEsLvshcy2lGLljTzInZdnHm5i9xXaVIVcw5V5EjCU3yMFVaMG/eRYyS7OSbyyJ9znuilijR5sujxCZJl26v+S+lDFwm3yv7INNnDErf7/y9yt/zyZCt3LY8CBMmfJ9hihcehsBngJlv2Vm3o8BtnjZm0CnL+oc1EFMjRUNKxNEAxU2bASoa9IMOA+HbPK+FMrNMuwUYYqWntP0F31oF1TqeOJ+kWf4AhugMnUSgO6Plg3fUqO3EcQqtIQcKTcqD0AijKpjEXTQIAfTOTacuR4POdLgf+b70C5GMGzlURjwoARPxxV4fFVkqxokHfv0pgTD9QgHXTmlJP1VzYMPdg7mu2J19PCyAA/HJSEUeYyKxfPdIvQbebiMPCU3bBpsz1zKVy9fOXEn4Vmcc0d+n1jBIiJAgr/nyyYypknR0jJf7Vgqjb+KkHGWysj7dQt6VSwRv8yztpTz4cTFSo5OwvSaaDBr4LGyBEKnjM+upPok8CHhC7i+GSvXN1EDLKUF0PBV5MTp+fgza2r0si0Gmss4FsLZGO7HUMK+6P0LSgQbrgIH/t1x4XcB44bZMwtKPk+MUhXfJBCqjI+gVMRsL0qlVG4NtvL3K3+/8vdsIsRnsKzhjDcjpRxSzg9PdiKY7uYRnb0Xw3y/ALcHRbg7RKZMmrXdHqPdvSyJmSGbwWXOHDO//zH7SvtJpZv3x/EzrrHE5FLQl4UvPv7huMQtax8MO8p57gLM9mKY7hZgul2E8SaGsvuNEHr1CMFzBVwhnPs486bVtFhBi3Jwzt3hqflkrg/jSYrLvg2XgS+2sw6LkQcfLvyAY2OISfTEdeEiRI6LQTOG6XYMD4cJfHpZhbv9ClxGHry3rFQFi3JdSavmo+3BdRzA/UEVHg4TeDyqwu1eGWY7JRg1sbz2Mgq4QCphZGgSk05xmcKjXmr7qeMqk5+UNk6gpsLOXEeJEqlintn8Qep+OTgPc0huWHRSgpaEnSFKfM4bwz4ThoZW7YS5aZewfPXExrLhcw/LWlE0kTh/bMW6FQv69Rc8ckSrLfWec4bn00VMzc5YTRvmpHcm2ueJLcrqibSS9NxMv4nQVlP5mbLM9JvIOm3LTVz3koQ12bbr0IU/uDb8D9+Dx2PhK+6O8lL/Txba7XEC86MS97HkF8gnIBgV1dan29jXyHeTL0ffnkd19JW/X/n7lb9P+fs1mXdDJ9rSTVb5JZNp6QkcJ/Nc0OoEc3olqRMlLPeNHejuZUnJG2OOXK0ISOeS01UBaWswM38v03mbbPn5f5otuoZ8H4KASiWievqqDJ/f1aG3V4L/biO+49xDtPxHC0nbiHZcHzSuIo8PHDIJ37knOfoo4NUdRPmO2jsu53zg/zNTuT6woZ37GHk49Tx4n8PrXQZMe8dTc9K8k7JB6cL3eCO/CMSqhVZIplJetcHTNuoM6ZJz+Rw0oTEPtEKTS5S3pwfrrGPNA7fQwelWXCZG6XFxUUFOhxOURZIflPIideZ2gu8dnxFBijcxgoZ7FYoSmXXRuhUX2gWPT2JEO2Klt5rAqSwiexm6bCKjphRVhmt18iRPZIgn5iIgnJGXSltx9u68qoGmcDtpSt9COsQTFVqKpYVj0+K26j0o6TPtuH/3bfhdFDJ5iDqqYB+LSQ0HyRKXjs7fIomqjtdFhA/NB72kX24jvaqN6vFlIai78vcrf7/y92l/v5ZF8S3MnKclk6sE9DCmXkWg2+1OmMoHq6V3cQrhf3dY4LP/h2NVz4Y6lty4BB+FaFRyo1veeLNLMfXGa/z+TWNBx6tItvjaD6+rmef59FUDBrtl+IXFhPIiD2fslsdzw5chDVIy3kGsrsl0av1z3wauqi6JB57nPTjPe5yPg/7qgoPXeR+uwkAJg54HYr+LGLkzzj3BUbIoTUWcJotTWe4z8T/pQVoMuvrA6vH/ryJPugaGjfX3KPN0iGNFJEP+/iZ2uVgoMu8KOY0vMV2q4zrvSO8VwZQ3scs1w4h5+KaI0hqcYZnpllEa7Ny3tYmAkBAREwrUKLvOe3AZOnySeOrmQNYBU4+nY8WEgmQcML3nfvE7+M82fUKkK93/m2fB7wKPE7+Rj7vbDeB2x+xrUYIDsSB6hRWdB8/lw90unkstMZbTZ7pvX/n7lb9f+Xvd36/pITpCfwtbVi6Y5whxYjNNo8l1k0OoS8KLhBY/iOF2r8BtvhsjM+quMArfyiFcAayizoRhSlqVLApb4nfq8V9iD8dleDhMFpr6rkv8vu8PSgwhr+9T4Pf2eISqy4+vitDbinnHuIlduIjUWfCZ64jBK9IHNtvg3NWOQiv5C4kc7Dl2FXtwEwcp4/vkPbiJfbiJA7YSkGfupioDEc5cTjaYxoUITIuINshK6svN45EOwpXgRMFLvVP5PcqTK/l/pIz3oF3ACcRVPpeKdny5eZxAjN7TmcvECGOmkcZ0z/gEKkYOG5pIXQS4urzOe7y666aQS1d4lVwlNXcZCvI3BF37mvisazQs3c1xAPRNbN7vv47hZPR/Bw781vdgvBnDeBPBsINWiLxCtRC6ZR+6ZZ+9R5dNJKUBSseHBbgiv8wzIHjJg5tywAgLQ8TBbORhuh3DbAd9IfkMU0pm5e9X/n7l7x1YoxLI2V4RVLZPEZLMCldmWx3S6sfsvKyh8ZLPHbQpK/Ecb8Yc2DZohTCoRYxm3edCgSgWiGyUJs0f0gLqJB50az70GyEMW3kYb2DOdbabSIRXCVcORnVoc9lk1kpBVnGWv6PnN5dsVqVVjVouS6rPVG56f1CSMAD4jkYbeVZlgBwf870AOq0QvrMxdEkpAX2WfBGojV/vDKbVLg2s8uB9EeDAepOPoV0IoVOMoF0IjSYTxunfdYqROLYYwU0Bc7+nHlLVy2RbWSsBhXpeWyHwsKtv83TO8ycYnnHfy9BVOtqJbfFVljhOjXxgVEhECei9tgsedBMhgqqLtwrl+Ocbpa4EgBsjVpch3Yt0rbz4PeUIFQ28N0VvoeZW6ruSC5yIzcfv2yU3dZxQsXegm3gMd4Ql852ij5OxkmXU8vovYWxS2CnZ8IfgBfzaRi06Phks5rjmFvkqXSqkm9hKGguNpTTL+H13mUZa4jE9Nx9GzRCmGzGs/P3K36/8fdrWZI0cTmol5X0n+zFMDwoI2HupMmTqvA/0o86PBKiPZvNTiUxLLmscrnvcTDo2yzSPslSYOakbF190ufCf0rnKAdyUA2hXQmhXQqSqr0bQreWhW0OK9l49gn4jD4NmDINmDMNWAUbrSOU+2izBeCuByXYJJtvIqTHdL3ObH1ZhfojcGQ+v6yJ8+64Gn76uw6evaswaTH23pqrxvmnA0zs0+v7hTQNuj2ow2Uuw0zcCOE88+NZG8cUb5nApIiBm1hZcSbo0mH7xDCY1Eh498BTsw0WADfA6DqBTykOnlId2MeL/y9vk7fSZtumfadtl5MGZbwK+SbN9J62szlMwsQPXBZfrg/Fnpv8LPkYrYpO5mYYVHb7UATGaIqIYPn+H+rnk99pLQh55IfDxmZfjAEICaT+v6ixdOiuvsPA9yYyqpuq0HHd4p24OOmXCm7gcS5JlhCnpFH3+27ST5x17FWH6rFNy+cDOBVITzzBB+D/LiLCRJnq67tnvQxd+65Pwo9BCGm95Rt0mKqcX+k5uSkdJ8Xk7Hvs+S70+RK6nLQ/GWw6s/P3K36/8fdrfr3GmxoOQi/UpJZVazlmm2L47EKHROSvHTOepKQcsjhPskOltX2qmElC1HFTc691BpB2f52WoyPMRpLgpphsRL4vU+SFEeXEglUuq1ktC6BR9KWSO+jvtUoi08g0kMZvv4mrg8VizV0VePiiHbrE8sQSPLxO4PyzAdSOEX9oWVhvFiOCnPCx1jI8WhkUxFeJyLIqOLZG3q+kM/NwuYUf5YOeUjrHIbhJh7XIebpjWTruc59ZNYugkKD/QqcS4vRTCRYhgwA+2nC+2eCSBIi70TO2ixVflvGNIzybSNHbq+W+k7/g+lE7KUxRIqixzc9AuePw4XYFcT5fQ++tVAjjx/h84dXyJydXjE5G01pHZUvtJfEa0QuSlrxI3CO3Lr+0J3o2ryIahBMAlYC6CZ2XwtstBuYMGvl96Hiob5qBdfpzHzzOoY/Tq3Lc5eLeTeJJCuitFQcz2j54I8QmRBDCniE2/4sLvQxt+Fzgw20WfQ9gY8kXCR2ml7ZJ8AeFnTCKpeoUYmipISeeZ7QeK31z5+5W/X/l73L6GYSwP2iUf2iUfOgmSpfUqAVrV4z+yqoosbNSMmAm+BU4QxRhLhy0s3ySjUOiwlYdBM8q0UTMyXnPRfYxbeZisxzBZj2G0iTbezsNkJ07llmU69KyyR55X1koz747y8HAkFJXJaNvDUSxYMQ8LrCwS2Vn7rRC1h5IArgsMjR85LPcvqQG30KmR0rTeyecHIdwf5qG9HsIvbQcuYo83DFwheLxTnHmWwHsUvcyQvhJ2Ziy/1Gg6Jby/U8+CM9+FXiWGfhUZPU3WYdatFvj/unWrBRQhpJBqMYJuEkO/UoRutQD9agG6SQzXccBYj2UhSFnDSCU7vAxdhmuxFFyL6fl4ZzKkOq4LLBwfY84cy8jFJOMm9g3H2Jmpk+uCzVeoWJEl58d1LpvleXA9Vfec4wjfJP5SpAvLUTslFA3lFWkSWV6KOI+JofbKWJp/6uAEZdSyU8cOm6y8nxHtdRIkULspCnkNlOTIsRX94ojS/8nWq7rwh3wOfhc4cLefSFiXApuwxJxsb1BHX0vpIEz3+HwwlSvcyFdcRDpVQTqCSIBQArWv/P3K36/8fdrfrym5e7KMk8irXT7DWpIv56HjlCGFPv0YlOfV70UOQWeGpUvqfvLD6uBOETrzkb6fz9iFY+gkHvQqAfSrIQ+Tyjnn+W4R7vZxRi8D5ZBGvy7lhBMeXiaqfNxPKCjT34fjMtweYG54tB5Dt4az6OuCL0qTGbdMp4wr7FEDQ8zTTQ8u6y78ynHhquRBN8FGLysXn7o5uM47wskyrIacY0+bD52Sy9vBdcHmJdPXcQD9SgK9WhF6NWzA3WqBf+ZWj0XYmW0b1IrQTWIMiQZ5MaEohNBNYrgIkejvzMVqg04pD/1qAYb1Agxq2BHbxRguwhBOXPGMJqNzU974Oo/toFOiCik3hTvQ38NNycL3xtqQmLygXec9afByWVvSzkH9QcI7dBJUTUdmZsG1Qym3L9MmyxLEVKslsvY7dRAczau9HOxX41agSXI4vIR61LJV2Y6mD+c+Er6deTkYNGyuoyX2pXPQZ8TOnLjYJ4d1rJ4b1P3Msu7/KtavOfCXyIXfWEhueRNj+lCWEeFtTsL7KPggqRzeZCaWaLWUXiLzK9uw8vcrf7/y92l/vyaEFnUVaRdm24ZtzDjz544L8x0SWySFaVvT89G1eWT9H1sRfEydn4s7ivPrJn+nij86mcfK90iOmVarFPbvVhylnPkqdsSKTOJQoFLDmyLmngfNGGa7CTwc1eHxK8wPP71jueCMckzKET+9rcOnrxo8l/z0Fjva7XEFpvtlmGyXYLBegG4Nc9ztEjrWD3kbQ6UlvOerWM21XgSIvSBnS2KWshPioNYSilhe5nNYnsmerVsOoVOJoVePod8oYKOvF6FbL0KvUTL/z/btN3CFcB0HcCYxqJ75NlwnPswOqvAf/7oD/99/24bvv9mEx9ctmGyXoVcuMECdA5eFAFcMjQIMmkW8h0oMnVIekf9tWAAAIABJREFULqNAEgmUO4WvdBx9JUG8MehwHOM7kd9Vr+yyFJko7zwPMwYY5Rzmz90E01DtolCyXyaQmCWimNrfkXPtuhaZlSI0PPMsRpaWg1P3BXy0bLgp5WC8jhgN0WdIJNRj/wvR1nHThzPXgQ8vMM3Xr1sM46H6Bx3f0a95SCbpY4StV7VTA/t/JRvUUK7ij3kffuOxyd+mDZNtF8ZbXqbPyrJFfjrLLy7bd+XvV/5+5e/xnawJMJ7PAXqoHMx4LLYIiMZUktcxFEqK0u2CxythTFUuvBolRbym8hvIx4hZHDbOYcPjjhcBgx7P8codxwQW1MGEOj076f/IGjfif08z8T3pA43XPaVDdSs420QUPoa1+40CzHbL8PBaBsuZSLMWG3aYBnx+1+Sd54F1ps52GX5pW9BOLOiVcTD66DjwwXLh1LPYKiq9miKsRadkw3VswXmIJbrXcQDtcgydWhEGzSIDDhYV69dLyv/UYMmG6wkM6wWe9z3P4znHmxV4OGrA09smfP56A/76L9vwH/+6Az/8fAt++PkW//wf/7oD3/+3Lfj+m22YbFUxd8xKwa/jAFcbrTKzEu98N4WQlWZ6cJKjDoGfTy1GSc/z6K60isDSbQS/oqVXp/g/lYl/tD04YWBfwqz0+Kre1Y6TzZFWtzYM2ODZKVlwlRfAZb2EWpV50LXLLAXzQ2RkKCFhM34eG879F0bQdAp07VnwwXLhMrRg1HBgvuXCfEso2NMEh4Crkw3sh+N1VIT/YNvwIYfvalh3YbbpwHwLzzPb8GC2Ic4z38a/wwaW4J54L6BdcjUCQZdFQXyFTPDva4uuk743itIM65ha/GNswW99G8HAzGdMNwNFdV41VRR2tGkremQymFoHV6t+TZeicDVb+fuVv1/5e/L3azr/BTGj4szJ0lhYbbiIBFK9U8IQMDLhklAcov+pgxLCX69smG0h+ZYMVBtt+DBc92DQ8qFb96BdEXlyuofrAgIpR03GbGrQqSGTG/OPMeo4eseQLev6/Bzr6ERuigzZnvgwWC/AdL/MKgtIdbrCy02pvJNMfE6UHDZ+V4JPr2vQ2y7BL20LuhV0OB9fOHBiBXDmYUkyH9grYrDulzFMfRGhaN9V3seQZKsEo/UERq0KKlM3y2jS9mGrBINWCYZk64mwZhl6tSJcRkjCNWiV4eGoAT98tQ5//fkG/Me/bMJff74BP/x8C77/+Xqmff6mBT98sw4/fIPHfX63DvPDKnTrMZ47QPbTThLBqFGE0XoC440yjDfwXvsNDDefB4yvwsopOXSOiZE6CaeqD23A8nEB3MUVloXbyj7rqNixzoIXHBvSSTzolX1l4mMC+FJJNP6PpIoUSeBimnXB8Jtilm7YMGp4zPC4fgWd3FWk6pgRMyupyZ95Oc5qvUgCBCd8KFjYLqCq+nyLVuXyhChUJkOzLUyHXcUOnLg5+OiguGsnQTwRTn5EBRQxKFNkol9DXMJVbCEOhQmNjpq+ik1qChZuTNk5irDnqOWKfSTjAFiDIKgwW5xDEjqlayvnYdegc46bLkxaHvyp4MB3js1wN95S09Nr3YqrlJHLFVDtkgsdyVIcT0pqCNNDK3+/8vcrf5/292u6eq/MYDrZClOzZxLYIxCXXCVAiPw0s2m2TXfcTGZTucFNdzy8t1bElK8xn3hZdOGmjPwRw3WG/JcYXInyXRYklIUKp3t+2pgQ4iTV8E3372Xf+05eehc+THZQ46ddwVBku+BBpxqwKoKYA+8ImHd7GGWSlHHW1cMCPBwVob3pwy+dHGsEHpxYOTj3X/BqHLWUGVdmZ54FZ5EPN0kEw1YJxhslGG+UsfGvJzBaL0qG2+QOMGiVYLxZgdEmdo5BrQg3MaoXf7R/Bv1yAZ7e1lnjbsLnd3UsIf26CU/vGvD56w349HVzoX1+t44roq+b8PmbFnz/c+wkP3y1Dk+v6jDbTqBXj+AqCeEmweqDfqMAo/UEZht4b5PNCgzrJbiOAzhhKsqiE5hIvBz+3amHg0SHv0fU/aLPcmTozLcZb4s8gXKU954NAHZT35twILqUghg0bZ5OokG7X7dw1edbvDqLuDhObIwW6St5nRX7MkSGZ6xIQexSu4iTDZzwhGwSQ2kIOeXlwHwbVcb7dcTDXIQuKtyHiDnpVV0YNi0Yr1vK5Op2B897FTtwEVnQLdPERaTnRMoFJyu4Qnc4a7aOb1lkBB7FlIGt4HxIykSopnuGlI+WEmraMN2w4X3Bhd/5NpPJwIkC+dfxplk8VDZ5YF7kI9ODthjM5ejRyt+v/P3K36f9/Rrp2HA9G8n4bF/6rKv6Cn6IIKX2i2ZWBKb/sfwTeSyozJPQ8mScip2VgFKp5ITNwIcNBLxRdQWuJJDR9qbsQKfqQb+JjK60iplIqwv1uj/eSOmZOp0oR2X08cyBUBXAZBuJzroVXJ21Sz50a/iOZzvp92BSg6Z772z48KucDX/J4er9KhIVOL2qDf0qhkkvAhtO3Byc5z3o1bDRjDcrMN5K0DYrMNooI1/GRgkmmwlMNtXtuK0Ck80EugmbrXuM1Mrz4LIQwGy3DH9918LOwMLCcphXD/9mGutE+r6cl+PdOnairxpw/6oG870K9Ooxr0iYtCow3Sorz9ZJIjj1PKHPs7TCyuakhO2iA332Pvts8nFdcKUJhgXXBRcnTA2zdhN+JjHV9D7ZAFzPYBQlElVXJKQ6qOPkoZ3YbEKDfzFl5jGxQoYf4kRkDt+XyNWIr+MqwsgRMbZexRYMag5M130FY0KRIXmCJLAcmHIZ1PFer2KHaRrhhOem6EC3TLpWNkzXXY6hkoGPJANCE56r2OJ5/34NozXjlkhBZU1gONC7hZMdGS/SKQuAqSxuS5MlHHBsZbLEI1NNF2YbAfy56MJvPEfw2zSQ8K/X8KHX0NsEXVclRcwGtwoiwU6CFWdU9TWoBzCoB6yiK2CppiBlK3+/8vcrf+/AGvEEEAMpOU+980w08isMabowaPkwaPm8welEWZMNG0abLgw3HE6kNWj50G+iA5BDv1RtQ85s1PRhtIVEX3cHVLJY4CKFcmkhGm6X+TbGrQiGDVaaysi10Ll5rIxUciQVV3Ekw0YI/abHn082Xb2ZFJy5AOFeJN2z6Dx3+0XeiW4PIyy3PMDGPd2Ood9AQBy/N9apRxsUXvYUm+54cLvjw3XTg1++QFmDTomtjusYPbgpYlri1ENV32GrBNOdCky2y4wYrAyTrSoa2zbeSmDKto03K3y/6VYVZtsJDFsFOA9Y49tM4G6/wlhqa/DpqxYDC5bh6W1TMgEefG6eXN5XPU49J3Y21Bn64asm3B/WoV2N4NSzoFePYbqTwHSnAuPNGsy2KzDdKkGvVoKrPFYsyGJ+KBHxAj7kXsDHnM++y7G/yF7K9cHYhKNXduEiwKqvDzkmu1HMQa+WS1Xy9GsYIcHvNH6euqXul0qf6MBclZdHBn/2qi706xaM1z2WLhM4DcR5MB4fT1Sp6QrxF77HpTlUFloXLkKfpdiwWqdX9Ti+gyZGMhmeHCmiSdF8O+CYFJoc4SBnwyWTGyEeFOIH6ZSQo2dQ9ZgAqADc3u5KgN5tx0DCp4Nvswn7ZlsuzDd9mG/6DNMUwHTdh0kLU4Tjpip6S9QCg4YNw7oN46YNfy468BvP4f6HfM91npXDS3IasjK3sC/TUdIrBEnQktKcK3+/8vcrf5/292sfcz58tFz4YCG48aPjwEfHglPPgTMfgW6EIMfGEvAqkrtdQVglGisahSXnu7E0OxYhVSESGEkkV9gA+s0AbsoeXBQYo6Wbg4vAgU6CK5zZTl7hg5DDh4r2zZHYj0KKspaNfM/zPWzQZNPtiHWuAqeCpw4gr3Ym6yFM1vOcDwTJtojrIoB+E1dX2AmQwIyu/XhQ4Ho9IuzJ+CgOkEBt3MpDvyp3Fp+tFm3olHPQKzswqHpwUrLgOwdTOKOGBYMaAuZOXETq3yQRTDYTmO9VYLab8IYy2arCdKcCs90y3zbdqcB0uwbT7RrMdqt8+3ynCvOdMtwkeTgNPRhvlODprQDyPb6psIYqFKCJtl4w0wplaKSjVxlrjUKG/Hs879OrKnx6XWM09w1ewkr7EKPrp69qcLtXgrPIges4gvlmFW53KzDbrcJouwzzvTLc7jZgtJ7wss9ONWJ8FwUED5aQ86JdClE0kJV6frBzcOJilIDwOoM6YjUwauLAxxzuexXjar1fkzh4mFp8GnwrrF/z+MA6aNg4Sapb/FoEytWNcEYyKeKo5UK7mOORnqt8jrPNCoFXFFu88D02KHu8+gIjYpYQdGXpJIrUILurx1XeOT0ARWfWPa1ayIf5dqRVDQW8MgkjSwFMWgEMaz4Maz7HP13nJb6cEHFINKBSSpFSWXI6S1S7UURkOYtxurrKNGEyTKC2XLjb8eFD2YXvLIcDx4kL5STHPjsOJ49TjPnkrDJhstRxmsmSBB8tF1b+fuXvV/4+7e/XqDqEl+C6zlJWW77K8D04zyOXQbuCId/xZsTCfKLDoMksn6wD7RWMIUe54RIArVtGtdtTz4MTF0P4vbIPw3Wcmd/uicb/KBNjvSzAw8sC3B/H/H952+NxQWPyVEX5sgT6dDIuk6DhLWvco408C1NHcLeD93d/VIT5UQHuD0rwcFTETms4x+Ox+B47C2rP9Bt56FUi6CQ4S/9zyECZdQv6VVyln9gO3CQRzHeqcLuPNt2rwWQX/5/vVVhHqcJstwrzvRrM92rsf/xuvl+Cu4MG3O3VYbxehdMggNPQgfluEb5/UxUcGccl+Py6Ap9elRHkx7g1ZA6Nx5cJPLHviVPDZAQafHpV5ZwcT6/K7FhxnKxA/fC6ys/99LrE9q/C5zd1eDyqMlIwB0aNItzuVuB2v86et8LfjbA6/5620X7zvQrMthGk1y4X4dQN4NRD0CKfnDQ8XmZPVVsfcpai+dUuqtVkBJqmtA+BpzHiJM7LCQ6XVTGxiRNnwK1bMGrZ0E4slkbymMjnYrZZ1FcTOj+nDmOrLVm89JZrh0k8L/x4lraSWWpxNe5At2JBt2LxlB6lgujeEMhLxzKeE3Ysfxds4ieA5x4HD3eTtC6ajsPSeX9ossqN3r0ElBYTLEfDDYkI1XQdK+P+UnLh21y68o8rfhsqAn+q6ZV/3KQqxJW/X/n7lb8X/n5NqYTQOvqi6ggehmeU8u0iK/uNLM6YeVMMoFP1YNAKYbYjGsE9qRhLHSDTSIH3WMycx5sR9CqMoVNiU70MXc6eKsiyhLVLIbRLIXSSiK/ySXcGdWaQ3XS8GcPtHqr9mjoLKRnfvUx3CH1/mSp9tlNiOeE8PB5VpQ4sFI+pioBMqCargoFUUfD4qghPLxPobRbhOwdX4icugugmmxW4ParD7EAeyGtiQN+vw3S/ArODKswORMO4O6jB/LAG030Mp/bqMVwVsSSyW/bh/qCEgoXs3h+Oy3D/qga3x6g9pD+DbnKFBHaS5UbXovOb3tXDcZWZdC1WbfF4VIVePWI8GSG0y3kYrRdhtluFu4MG3B824e6gBncHNeU9zPbr/P1MmeO4O2jA7X4V7g/rcLtVg+s4gI/2z+A6tjAS0/BYCoFFaKoeJ9TTS4cp5SRvV5THmewG4XeuYySO41VmEjZFrmhSSszZgE79uFtRIzpUumysOipZ+F0BVdFPHYwknLiofH1dsAXAWBEHJRoBx1gxh5M+V5lIpcVcbekvGlXjXOaRnI+uNah6SiSMytdTlWJaZZjJ73Fr+jBqODBuupmWYtmmc7Hj/lTA1BjHD0lVbsOmpd7fguo0PQVH92u6tnIf5LMX7bPy9yt//0/u79emCxHyy1H0OpBrtotAuNEGggFlJ3oZYahv0Izg9oA1mqMibxT37P+HQ/z/9jh7Rs7tqAh3+0VGW485114l4KHF6ziA6ziAqzyuMC4jj5NjnQcOo/DOwUfHgvcWsuK+f4G5w04xgtlhET69ZmE9pvWi/sgJ3L3El/90XOOdCVlGq0oDeHpVhsejMow3Ixi0fHg8qsPjywr/ke9eCns4LrNzLbfPryvQ24nhF6waqFeJ4O6gBveHdf5jy3Z/WIf7wzo8Hjbg4agOD0d1uN/HXOpoPYFutQDtIrKcXpWw0mG8GaM2Dmuk98rvlmi/ofxb0X2KTnR3WILbvRL/zcYtXEH1qyH0qyFfTY028pzZ9f7A3BnS7cN8T/TbPR6VYbpdhH41ZJEHJA/rVGIYtkow267A3V4V7vdr8HDUgIejBn9f8jucH6I9HNbg4aAJg0YCZ74LJ0x7bFDFkvZxK9BSNCpAN+v/YdOBYR3LrglbQkyv56HNMAAWnyCh7o7FOYlGDYfjWMZNMdDRAI9pPMtMsJZBCokK8zavQBGkZZaCQ0HVZ6EHJAsgGidbBVvDIKnq1wo2iYkrikiTKAFPRbRKQoPI9Ewyw7Gg4Fcnh1ls43IUjJ+TwMvsXfXKLvw+ysFvfVeqZIp5Cmm2H8B0N1QrnBhIWDY5BcR1vug7rkvGqrakCqnxvlzZxMq8V/5+5e9X/j7l79d4flWxEtwdIp04/Z9t6VI/+QYfjkuYuz0qwmwHqcvbJR8u8zZMWgl8et2Ah2NsQLfHMm9ClT14RZr5VVMvhijN5bCcHp5bOOs8ZB3xoAy3eyWYbBVgWM/DVd5HRL6bg2E1hqeDGnx+hXnKz2+q8PlNFT69rsDTyyZ8ftWATy9F+O7pVRU+vazCp1dIw45WhadXdfj0ugGfXjdgtptAr+HD3WEJvn/dxP2Z4b5l+PS6kRlOFM9Ygx/e1mCwU4Rf2hZMdqvw8KoJj8cNeDpuwP1LtMfjJusoDZjv1WC0UYZ+swg3SR6uSyFa4vOQ92QLnSyFacXKTrd8apu8L+krTbZCBGA2CRTL+HgSpN83UfLjQG1x3Meo6TMgLquy2CsxgKLpvtKYArn8lAxBi6iF1KkGcJ2gM7guhXCTRLw0E8PN6FAejvB9Ph434fZlnb3jJtwfNmHYLMNV3uepBKrAkicBApODEZ7rWGj7kNwCF/Cs5XjUQea3IaO0UKfk8jSWrs5Mabh+DSMAchpn1HDEOSS7YdbRjIRQiYH3Ou9LpfmybMcyfTQCZbuSXpCobrvK5+Aqn8N3FVupSZWYGFn8e4ys2dIEypOq39SJWbvgodyFnDZLHFB5npYLvPJUoDRpui7muObRHwILfuch1mWygeBwKg/Xy7WFYnvEq61Io4s0vWTRT9yGQOfpZgDz7QjB5+y8t/t55sfFwLHy9yt/v/L3aX+/RqhsGcRE//9Ue3xTg/s3ZXh4W4O7VwSGqsCn1zW4O6jCdTmAdskFJImqwA+vavD5WOQIH4/K2FCOK4rh99jgPr2siwZ1XFEamGhkiwzP8/iyAp9eC3t6VYfxVgEu/ADev0Bm3ovQh24Sw7CFYnpPr8rw/dsGfP+2xsFjAvTVYJ2gwjsTnhfzmJ/f1OHhGMOQs70iLzFEUBgi8R/e1vi+WfbD2xp8flOFwW4ZvnUdmB6sw/ygBZOtOow2yjBsVqBbLaCOTeILnEWZCSu20PHOd+NUI6Ncf9rYvgfYMO/2i7wDTLcjpfxWZ8olIwI9AVLVS3v17Z5Ckc+Zd6WSXyqR1XEHMm7h7iDiqtu3rMrj7iCSRBQRxzDZQtFIEsPsJB5cJz6fIHWrBejXSzDaKMN0h4WhD2tw/7IBD6+acHtUh8leGUYbVYWLY7RRxvJVqYx1tFniPB1DmTE1iaBdCOEmDuAq8kDw/djcMAqEJf1YqeRycsVB1ePl2O2EceZIk4p2wYNOzYVOzVZwMAOGu+lXsBQXsTyC84gYt3tlUfItvktLlZi2KdpamZgdj1flZbE7m8gI5fvU9d4okkTYI9PkiiZUYmJlG78X5vIolj7p+oPvwO8CBGgTQHi+F8Fk18Po0ILojInEb7oTwO1OyI0DfqVjaN/JTgDj7RBGWwFMd0o4WK78/crfr/x9yt+vDbZiuH9Vg++/3oAfvlmH779uwed3Tfj+6xZ8/3WD/f0J9m4Lvv96g5/38zct+P6bTUaW1ITpVhkuQhfmW0X4/m0NUemvaxJSXJgZZV5hKHUzIl0/h8nUa2GDpob3+KYGkx0MwXbLebjO+3Dhe3DmenDuYUMbbxXh4XUdPr+rw+c3VcGZ8K6SKgXUORUe3zSg34phuBHD928ZGv+rOjy9rbL3sazksAqfv2lBf78Cv8qhjgsyG7vQrSOXzaCFXBXT7YirGpsqKUSYXTI5TM/4POZ7EhPrRsQqKUJekUNl0fPtALk/DPbFrK+Z58GSUk6DL3GfjDZCISPAqlZu90P1mTJ4OkzviFIB480A2XAbPvQrokyX8Aftcp6rLOs09KTZIxvfhzG2jrf+f/beq81x5MoWzYerIjxA75lMb8pX99HRjMZI3a12UneXWpoy6TNpkmSSyTRVJWk0o/PT933YscMhQDKrqkfnXuFhfSRBIAAGERsR26zFKjw2KMbPkrc3GjBeq8HFahU5PtplGDZKcF4tQqeYFSEBJth4JFWGEeU+cd/wyYsi9RH3eNDkRC/d16vWZol/xkv91QmOICt0FKOnEzWiUfSUEGISqJRdfuXl7Qtf7+zfgJV9BmoEqY9+n7XgqzCANw/LOEl4VIfrh6wy5kGNVcDUlYRROYF01oSFEkt1qLkZ6KkZrxfhfDkLqb1P7X1q7+P2funm8TJMH9RhsluFm8cN+MvP1+Cvv9hA7Y9frMJff7ExG/+0Bn/9J6EVouOv/7QG//mLVXz/iy31u19swV9+uQlvHrTgIAjgpBjB9cOKxEY568Zogs5Z8D64fdLEG/FZQ93+uMZuzgb8+WmTE0URWdT1wxpMdkrQKWbhhWXBQeDBZKPMCKRa8KcnLXjzpDqXQOr2SRP+9EkDJutF6NVzcLOLJFTvni1GQPXmGe7f3cjDb1wHhqse59yYbFHJajLra5xR1VfYYqfrIZY5r2Q5R8d53YdRK4JxOwcX6xGMN0QugzKAtkMwVYkYicmkYy63Q57/cFfIk5bxegCTlbzhujGEMF0XfUNEaNQnBBODrCgF9uFyG/uZ8ju4wWArG+JaIRDfiiCso++RqA4TVEMY1rFsvKsghG4t5JOnQavIJ02TDQzdYSI3VkhM1uuMS6MCg2YZulV0jfN8gJzwYsg8PRTW4YrNMku2rpmmeXIUJuyGzaVCkpKNdUZmndiQayL5llLdtO9iCJB7X1huEFWLybIlBEqoFjImTJokKVm6pV4bicuq0Fe/Nhf5nKy68KJswTehD+8eN+H2SZM9dJl3Qsm/kCqPNnFcjdayMFwN4GIdc4um2wXMJ3mEduXPny5zvaY/fboiwCQL/vzzNn8lpPY+tfepvY/b+6W//XIb/s+/7MB//XIL/vKLdfjTz1fhz/97Df76z5vwt3/dgf/+l83Z+Nf1+fsw/NcvN/j7v/3LJvztl9vwt3/dgv/zb7vwl0/XoVMIYc+xod/IwnS3hmq+jDzpT5+02AqmocG0Mpn3vYRPa4Y2EbiiacC7T5HxUlwDHvufnyzDf/7vJkxXK/DqHhLpXayU4C//qwXvPm3wlRGBdFTkbf9J7f68BW+f1mC0koOLlQK8fdSI7WvCX5614K+ftmCwU4PPLQ9G6y5M1xlF/lpk1MqRKfin6z5M10PkCFkPhfhiK+Chh2EzhNEKlnLKZas3uznFkJvKQUUOQUIipCEmrWybV8pqaONmt8BzAShf4VpLsjxvIbsveSSIKwVDDnENIZlan29bi+BS6mNd+4j4UoShiWL7TNfD2DEi6VX6LJ1bF4GUmZFFDgnjNmllYdDOwcVaESYbJbjarvLkSayckCZOG1UYryLlfr9ehG61AN1igLk0TGxTnXhYSnKyLCLbKztsAuIpVWRx6JVktlrBRknJZfS4yJpio2VZWdzmkyqZ2PC8huzXnAm8rHu9PI5e2Ve030zoVzzoVzw4r/oINrEyecqGDQ9+zLrwtePDaDUPkw12T+7keT6NnMMiSoYpp4VVwdwvwhs95+VxBd4+rcGfPl2Bv/5iA23pL7fhv/95S7z/5Qb87Ze78N//vKVsT+19au9Te6/a+6WbT1bg5pNVuP10DW4/XYObT1bh5pNVuH62AtfPxOf3gdxe0ndvn63A209X4fbn63DzySqcr1WgUyvAaT0Px7U8HFdycFzJwUktB51mHoYbFZg+aMD1oyZcPazB1eNmIqaPGjB91Ji/z8OmgsuHdb798mEdpg+bcMXRgOkD3Hb5oAGTxxW4etyE/ZwHf/h/MvAqcGH6sMm30/kTr4W1SZ9vni7DcKsKp038vXTcLFw/acHxegm+cGw4k9hcMdnSlRhe3fjndgCdugfHZReOivh6VgvgfDkLo9UCXGyWYLxVhslOCcbbRRhv59lrUfqcN2xfDBdzIO872SlJ10HHlxmk43byAvJ3O3mY7BTgcpf9nq0yjFYLMGjnoNuI4KTiwWHRhqOSA526B+ftAM7bHkd/2Yf+sq9sG7Qd7tXpL7ti+zJ+J++ro79sw/msfbT/ywSd3Vf+7rzlQr/pQLfpQqfuwVkNmWtVBOhpqueg1yhCv1mC85UyjNZrMN5swGS3Bpf363C524Txdh1Gm3UYbTZhsF6H/moZ+s0S9BpFOKvm4KQcwXEpgqN8AIc5Hw6yHqpbhzYcRg4cRg6TQxBMvyclG07LDgpuVlzo1MjF72twoVt3oFPDSdFpATXgDgKPVethSf8r34G90IODbABH+QgOSxHaj2oezhoF6LZK0G9XYLCK6K+WOQarFThfwdfhWhmxUYPRZh0uthow3q7DeLsOF1s1GG1WYbhRgdFmHYYbNRhu1GCwXoXBepV/Hm3W4Y/lHHwbusyetuHts2W4Yjb3+lkbrp+tMaxoaMPNJytw+1RA3+fmk1W4edqEm6dNvr9sY988W4U3n6wgnuHn1N6xRuCgAAAgAElEQVSn9j6193F7v/S564COLzwX4TvwuevNxWeOq8FW8Gvbgc8cF35tOxos+JUj3n/muPCF58PnboDt+tSGC/+eseBff3YP/u1eBn5lufBr22PQ2zTDdF34ez1xna4Nn3kOfOZ58GuXfWbn/7UrgPuwNj3pt7n4+oWt94cLXzg2fOHY8LltwRe2C1/YLnxuOfBr14714ReeC5+7Dvx7xopdc6xvXdHWvznsup0MfMH73uL4TNv2GbuezzI2/Poevn7m2Hh+z0YY7g8C9qGn9G3SfvF+nw3qA/l+NLVL/fobFwnGqG8JSf1mut8/d9k9dc+BzzI2fG6Z7xsB9Z4Xv1X6L+07IuEc6n2cBFu7DtE/vM9cCxEbo3hP/MrKwL9nLPj3jAW/smz4tY1jXNgDyT54Lnzuu/BF4MFvfAT9T/R//Moyg85BfW3C55Yj3b+Ocjz1B75X73H5Gn/je/Bl4MOXgc+vUb5Wul69v37DfsNnrqWMBfm3U/tJ7f7G9+Bzz4ZfOWRn8P/9dzdkv82TxqX5P5VtEm1Du6uPPwZtv888GcljLbX3qb3/R7b3S68jB/ayLuznPDjIe3BYwJniUcnBWWPFg6OqA8c1F45rLpzUPQWnDR9OGz7/TPsd11w4qjoxHJZdBQclh2O/aMN+0U3EYcGFw6LN9kMcMhyVHAXHZReO6TxVj/+OkwqiU/Xg+5wFn7u4Yj5r+nDa8OC04fH3Z00/BtpnUXTqs3FWc2fipH533PUadXysdkxtntTxd51WHTip2OzVgeOyjfdbyYHDggsHeQf2czbsZS14HWXgVWjBy8CC/3AJzly88Fx44dlxuBa89Gx46dkz2/ujY8MfnQx7nY0/2JbyPhkOx4+WrXxGJO//cTGv/Vm/wYI/2Pfgj04m8Xvqi/+wBf7o2IZ+tvj/8tJ14aWXgS8dB74JHDgq2HCQdzgOC3NsA4N8zEHBUiF/x9rUcVT0BJg9OTTYGrIxhJOKB6dVF85qHoewIwG3k8dVH44qHrN/HuwVPHiVc+Bl1oYXoQ0vQhf+6NvwB89i9x/2849WBn60bPjRsuH3GQt+f8/hn5NAff7Cs+Gl70Bq71N7n9r7eHtLunZNkngfJSgS5wfhMFAhs+bKStZyqanM86GXpX4syOc7ytq87PgotOA4tOAksuG5Y8E3gQXTdZ8lism5G+L1Q6DnhNwVf4/2L9c85b0OWR9K12ni5Y4tB0ZNW2G/5Um0lFdRtXkiq547Iie5ivwMV9vu8Fc5v4RyTGQdLfzvBc/OoWfDgWvBoWfBgYvYdzKw79gI24V924U9y4M9y0kEjhHXII7JhEt5O4bjbcu4nY7Zt+8utrkYJB6fGb+Nfp+wBS7sOb4G17CPq3yOfy9sypHtsT7PwIHrwKFnwTcZC35HQqWlxUH/vQ7O36SVynP7wO8LGw58S5GmICkKBY5BisLNGCUuiAlZJ5vk9AXEzVTFKjTM71KZnZHdGXO/+jVPuudt/rtUdnIU0pVFXKn/U3uf2vvU3sft/RIZCf1ggjygeNXGPKNggGx8Z0N9sMxve/bD4pWFLKL6tRy4Dnxn48qTEsqQ7Ey8xwQzc3mfie8jVgK45n8wTKKO8o04Wp2NJGHJ9wVWxvgSzNUz6v7xcmg9wVUvfeblyFKCqzD6Hjf6sqaSicxPEajMOBwxMUrLNT6s6b7nDwXPVR4MB74F+17GrPvkLqAlpbV/Z3zM9t9T1yo2AZDsRdI1qJNHxlKd8eGVZcOXlg3PCw5cbi5i3JP5d+Qk0TjYOF5FwjZSXL9o+1L1Hoq9nlc9nvTdLXlK4jjdh3EFebqfPOUek+/BJNAEhe5DQTjJFOSzHp9ImfiYBJeSJcmUMA6n1N6n9j619zF7v6QadRWHvpf43TwkGuJFDKwrBuTc9hdoa89DCYA9D9slo/2D68DXgYP8BBtZI5fBrBtfDB4BYo0lmGbYKgKhum3YnmzI6XzzCdlmQX6ozDqPadDiwEORRHp4cJFPxrXCxTRZgisKfXqMIFBdtcqGTtzQ4gHy4l785n55zzPc2LbE7OzCceTxhwcxPMsVTkmMwVgVpbIbqw8PlJXg2mDGB77ZmNPvXPTB8tNh3kNIfSgmTaLksSp7P0iNXpbGoP7vllBktVNGMVhcBQbwne/C9zmHjwF6IOj33mjVg4s1l0NwDsnQ1eR1Y28+Rv9eVaB3eVuTVVcy9i5/cFA1H1Wv9WuOQm4pyB0xgfwwcjCxPHBg32eJ346lqNMvYtx1L4/utUrtfWrvU3sft/dLP43r/WO78d//eN29z7fbFvwu48BXvssz7uWV4LDpS5n4fiJkynsd53Uf+s1gJnr1QKmO6dY9gZoPOgmdzLyL8IzgUggVM7isQNmHbhlJuQgqE6/POWeOsi4cZV1utPcD1QjtuRnjik++0ZNWhooHRvIukKCjXG1Eek7diquULSeps9Nqw/QgEiEReZWhDs6XGSsRcohhEU8STZwQptBCHHJ44UMRb9+V4MRCH8YHkmGCR/91vM/IkIn+ep2xRfiNS2xYPKzyrePAD3kXrjb9OUY9THhYmOgPzCt2ndFWXf36kpyJyykK8L7yOaFir2ozuDF2a3Xc4TaTy99EKYCT8bgem/BCxf8n8d/QZNtj+Hvb8dTep/b+/157v5QYC5dWEbPcorRiScK8G3fe8bPaWKT9PceFV45l2N+C7ywXvnJd3mkoKSAMmX4TJhsuNc6ZzJmSfEyScZTlC0yQj+HkdlL78r48xmo02HGJA/zeMhp6mUBPZ90Vyue+cqOalLT7TQQZGvrca7jIksq4LfBaXDZwmcBi3hUrDekhQAORHsR6WEKevMgTFdLoIrmE05yPsholH07LHpxVfOhU0WCRIZOvfbAcxMrbTSzI89TF48zH/hzjOBsmNmf6P+T3SYrkKsGgp0At1aX/TzL2ZKiZ8cX/LuDGVnZ577sOHHoufGt58PucC5er1kdy7S+O5LZk936cUJHEdAWfkxczymSYT4so73GiTG4wn0Wd3FgJHhJLwgJeGkOoNrX3qb1P7b2w90vJbnI9+VPH/zdWGmKFoF7rvu3CD5YHX4cWujQ3I4ncTmXinKXY/OEw5zoIgj2h8mwC1xxK+G72Oe+eg6GrUOvXQeCU66shE5IMOB26LCZpysGgxNeYUjkTyuQoulxHp1cJuJIxkQkOmyiuN1iOYLSSg3EbGVMnK1mYrmfhaiNnkNYIFVxu+jxXhXIIiISMQiDoIvZig7hbcWMEgTHR0ARvjXggSvkni4QidE+UHv6QPFLkBVI9TwkipTHWZmaUmTGkBN/RsqfmB2heGpXZNYgpqV9v5uF5ASt8ZrnvKaQwl6p/zY95hDCkpobYiK5f52CRPUGyN2jRiWnSg48/ANkDR/YgdcpC7Z4mTEIjzeHhxsPI4t48031CYSL5PkntfWrvU3sft/dLSe54NMKZua7yReK4s5PsZg/ApFUCbV8occ9VP++zzPHvHRe+CV0UkdsuoBaLpFxrVmrW1W7vrtasn0OcJ37MLKVdIZSX4+3IwPbZb9sqqHozHIUYrnaK/P3lVt7YdhLooTbZRKmAyw0ECUPGBhh9t57l+8rbdJBCN71erKJA6mgFb/5hm4mlsoFHDy1yH4tVBrqC1cRXm+cAxUIOSnKe7ALOSIiH0V7cs2OxbhX6/hl+DCLzQTCdx/y9w+LypnZs5XfgceYQoe4O113g5AansKAiaprDnKzfujb8kEfG3LvqFd1V40jNl1jgHPy+YwY/NokKlNWuPnmiSfJp2UEiSUm1ntz3J3mX5Q7FxV3joU5L+V6f2Mohz6PQSgy/pvY+tff/yPZ+iVad+ipTNfrxGGD8QRAvxUTMPn7x6oLkqoPFVwpi/z3bgu8tC77JhTGNlzfP2PtPmkagNsyHQbS1DG+ftox486TJtG6qGmZo6WgihXO1d4zChgIkbKirOAuRxxrc3K8quN6tKLjaKcPVThmm2yW43CzHMNkocYzXixwXa4UYRqt5FW3EcDkHw+UcjNpFGC4X+Gf1fU7aTz8ub8RwJb7tYqWAWCuK90lYzccx75j/QYxWZ+NjHq/3K/XtcKXIP09WCvA8CuB51oHp+uJJoEkVPPM+K/lCC1b/vO81zbvW0aqnKHkPlr1Y+bzITfKUcAflgPCcCBZ+owkV5Xqk9j6196m9j9v7JbmaQq94GLZcGDZDNRmMD0BS3Q7UGJ7mulWTQ9USU4THYXLVzoc089eTU1mC6j4b9Ac+ux4WF/zBteCryIeb+2WY3kdtn6sHZbh+WJHe14wg1eifHA+bcP2goeDmYdO43YiE6+e4w/Gm6yP1ZhnvHjfh3WMUmMTB3YqJB5LiNRmKJG0dXa+HPs9Gk8PUpmyM3jxe5rh91ILbx42F+//mYRPePKzDmwfNRNw+bii46/9/+6gVg3L+Gede5Pz69zEknNd4/of1GJL6jtokxe/bx3hf/PlpE34sZ+G3kQXjdddYTqxCr+YSVV1ypdn8dua1v+h2FaNVR6lsu1hzYbTqcOgVa8TXIkJ/Xuz4izV3zuRKShznHDBqBV5q71N7n9p7Ye+X5NJQU7mpbmBMREuzkFyWmpzIqKpR2zHEFaGTEx7p80XbVX7TdDWAl5UMfOV7cLmVh8utvHDvsc+XWyg6J0N25y2GAlxuoPibCeO1aCbIPahDds/fBbTiFIgWBO5P7cy6XgVSfFkFUztmysHx7UwpmKkTowipisttU9uBEUmlpqKkOlAfCizvp1/zObGfnONzGFmooaWvrmeFC34CLFpW/KHtL3J+SuClMMxxZIuS+aLLiANFcvaw5cJgGb0fFGaabPjwfc6B7yIXJu27JzsnJkEvm/G+x33Q8W2bQ1SoxVXsL9o2TNqe8Xzvn0Ce2vvU3qf2Xrf3S0llaPRZrhgxQb5JqXKCYB7g72nI3rMKRBgVeeBZMGl78MfiPfg68JgSdJkDXYCo8nz9sALXD9EtKO/z8VBcCIoCr/zdHKXeD1EKvt4twPV2UUCKUfPYs3Zjm26+JNf/sO0rYQBZPFTexwQ+sE3EYrHBHxj3x+uKr7ZlXK67MFlzuJHXCcFEZVC8IiOO5LLWZNgc89tf7Jwf8/xKRUzVhvOaA4O6C6OmDxctjz/Q5Qew/GBFrwWSGtJ3P+Rd+D5kTLUNby5M1SmzoNu49wFvQ64ANIB4hOLHskqbhm2sIEy6xvO6C72GzTGoZ/g5FFDFoWF7au9Te5/aexVLgmhIpq22GPGQzasXCLqhJFbTj415BlwYcXsmcD8bemXiInCgU85Av+LCHyIHvg48nkwmJ5UlJaR9dGxlYzfb+0K+9o+HiGO6g6BZ++V2yDLvs4aZPg4SvnJYDWHcjmDcjjQyrgD6NV9LapPc7loVlZ6oGUuWvIPnJF5NpSbxnmTR7S9XTylVX3lXS2a1eRm0LDkgMJ8zKM4hZGpbwHR+df+7n1OXTJgF/XxzpRD0UIqWt3IYII/Qb10bznK2UjVlhKF9BdI1zesr02/g23IWS+a2FcQqXVh1Haf+Z8zPwk7qNmr25FO3z2pbC9hRA1Foau9Te5/ae9XeL31MsjYz5hmen/p4JIWS9W6OIxtOQheeey587dtsRuvF3WgbYSJDKK1u53kUFqFQn4UkN/Oi3Ckfj2dFJZoTBHTxc+HqHpGUZEp9Ye5XKcdCW1FgabNKcCZXCui8E6qOlEoIGCcBnCV7YGLxdRU21Fk07nopMv8+Mxuz2l4EqJUWx+Lt23Mwvw1jn97zkCU247N+sOHVPQteWxn4xrbhW8cyEjzGqppCAwKHY95E7zByOImbjsMoTmipV1qZq6+k6/NU3a9ZxpnCisJA65NOd0GCzbvZx9Tep/b+H93eLyXJACRRpN85P+En0Dea1b7xd1BnyMKIrgU/2DZ8HZhpy2lgJIEPnoSSPz4z1gbbohUk8ypZyNVnchUOV1yBGe5GnfzPBFG1IpPEeVIoSKwa5VJg4j3RyxTv7IFg3gNZquE45zHmUZ+fT9ZbkkkEFZLAmJClFG6Qqm8UCQTpAWiS07iLnMX7Vsrc5Rwf+/zvcx4Tj5HQyXJUT0rJ4v/ZsOHAqOnCd5ELPxQ8uH1Qghvm8n9fTO8LxMIMC4UoSrHjksIOpjJpuSx5slmA8QZWvwxXcjBo5+C8GUG/EUK3FkKnGsFpKYLjQgBH+QAOcz4QgRxxBSn3nPQ/vbIEyy8XDk74b1J7n9r71N6r9n5J50X5/zfod3qwb7vwOysDXwfIH0KcIwr/yFo098ZdVETvYwjymQbNT30uXagyvo9YDenkdEMiHGSEdCKXxuU3IMkHqPw9DuoeaerZJo/EPA+OTASni1jiAzojEnspBCY9qE8NIK4X1NGZpYT9fivau62QP2wFbfKEyLhzOEkLH5lCR3I/nuZ8HnY6Cl04Dhz4xrbhx3II756U4OZR+U64fljiuH1QipX4UmkvlfdOtypKWe/lZhmmWxW42q7C1XaVTYRKsVwSUVpcngksRxbXd/u4ouDNk6q2rab8lqsHRbh6gFVOVztFuNwqwngjDxfrORiuRkgiVw+gVwmgUwrYytiHo8iDQzZ50ifuqb1P7X1q71V7vyQuCt2yahzOXWDQfPxBFSfcujuPhAwk6KLOYVTbtgvfWxZ8HTgw2YyUjPQJZaMbs9ST8SGMo0krBr3sdTH36seUIPCV7HoduhZTHLZRmkHAnHyJpby+knRKAwtFOuNcKbLnRmbXlfWX+D0xN+QTx09nrN//3v6/85pkL4U2Fuf08Z7lwDcZG74LMM9Dz0mJ5chQLo62OtXzufS8KRHWmh+C03O2OOt23uZaSGeM9RZFZGfnwOg5PL2ymwj5uCSdqX7N55C1p5TVO/NypvY+tfepvY9jAdFVD35aenVvJvYcf871mI97xUDufeoMHBw+7FkefG85sRUCuUg/Nmna+0Jnyr0rPvj881YQklClfFMLN6QggFNdrJj4qD/AZDkBco2a3aUqEhN0c5b0AFQfeiapCp0Bd7bsQIr549pMikd9y1Xt2f9w6NnwreXAtw5SFByGriLCiEKMYiIh9I5EST7JfFy0XXOViQLi9DF/LyqQfBi1Ahi1Ip70ybl1WJiAjPRR1oXD0EUledkLw/KgXt1z4OXPbHj5M1djEbeNrN0q9JXw3XK4Unuf2vvU3sft/ZJ5MKmyAaqitEbJb1nwwrLgpa0OPrMhvPvAocH7vg+kPYsRd1nawLYyfIXwU944i7pSk2b582b9szg1FlkBvC9PimjfBp0UTuctSQYeL3OIyKuBfo0JCUpK3KesUohudp4ga1Df/ntNAj7Ui/SxvFGzjvtY15e8313HPHsQWg58bVnwvOCIypidyIir3Wy8wkXSLTNpx6nILgCxv1xRc7UdsW0zqnqoumYjx7hgUBpg2M7CeStEcdpKgIrgxYDR//twkvWVnCB5MhUPFSRPkkwSLqm9T+19au/jWBqt5uFirQBEcz2L/nq0WoBBOwf9Vg66jQg69RB6lQg6pQhOCwEcRR6/ODrBy3ueIZY328ibY4NxTSPTCmd2TNHiA3nPcVGN2LfxBt/wYjf7x7jxf2rMX/HOhpxoZ9omVw6oLtK4W9TEn6KqFcfVjs2wQVdAFiKXcltS+1U7pgTdLdnKgFIHlVphIJdwExuuyoh7N3FTk8jp7AooxwilvYTrSUp8pRXQYtemI/m6EvWn+PV5Eub0G2MDpoqp49CCb2wbfl+K4N3jpkTtbwbxvszCzaPqQvvpx8jHqZ/lPKQa3D6oGaQIiJeGINqQcfu4ouU5se30+1hu03S7JPKD1gowXMnBcCUH501Ev5GFXj2CXj2CfiML/UYWt7ciOF/OopzJKkoWpPY+tfepvVft/dKbZ6i1YsLtU1mTpabg3bM6vHtWhzfPaqjX8qQOb54gpf/V/TpMtisw2ijCqJ2HQSsPvXoEnVLAE/kOAg/2fRf2PIfjtcsE8zwH9n0XDgIPjiIPjrM+nOazcJKL4CgK2LE+7HkeP0Y/9jD04SjC852WIuhX0TCM2kWYrBfhdqsKe7UIvvJddI1KlQP0etf47vusIBZdIdy9DPPux5uOkan/zUyyi8Smze5UZUAliFOa9JNECMJWSp2p3NlUHn0Q3oVTZzb3j3kCY84pSbquRTF/wmTOZ1kk32Wx65vNgTSvvD1+7iROItZmkOHJ0n96UoPbp/WZePOkKUHXVqrOPf7mSQ1uFjhPDE+aiHntsv1uHjeM57p53FDamnU9XBOLNLKe1OHtJ4g3z2qK7abtuu1O7X1q71N7H7dxS7NYL7Fs1MyQSSsWU8kprYZoRSR/xkqOoig73SrE6Mynm3m43i7CzU4Jbh7klePEsUWkRZeOmW5ie1c7RanSg6o8ylK1Rxn+9LgKr+sBfOlZeBNvyrwHaub8/3icWBo475M8d5dEuqT9Fk/Em+UKNfNhJLl2xXULun6dul932cosz3q5pyiRtOGsZMFpkSFvS5VKZgKveaCJyFFowVF0D46zGV4xhaR6VN5phnx9syAnCMtlqkfZDIJzZgh5C+JPQdJHW5ScFtXkY0yoTb42Mk6mJF9OFEjua6l0dtH+3PcsrBaRCM6OIyRUfF4MsepKsS0GW/Qgj4jZoY/PCiwzEov3s8vvb2XsljludkqIxGMXYyaW29Rxo5T9z28rtfepvf9HtfdLekxcYYnU/iiZulrXICGNETUGH8CEZeXrWCyGb4rlhzw+vwguN/GmV7VOArjdzsLrGrpKL9Z8mGz4XORwvI5kTyaCLNmN+lPGjAl/b1fsPMgDZL72kCPd4LYGcaPHqgkUiv9kV+1ikgCSblErfh5dIoHzT8jb5Gtp+jBqujBqytdnliCYXUVxtyoL03WrfeQwnaakdu563vnHz/svTBIUyB2ElSYXLQ/Gyy78ENnwQ95FzSBJw0jAl5CwciduF+2zbLcuVuM2Tjl2LeLnkzWRVLs0z2bdNTdJtV3zvqecKA6JBRiZgGefM7X3qb1P7b0DS7KCMFHeH4Q2dzHxUtGcC2d5T6GPl8tWT/LoypKJjroVF/oVF86rGOvj+jd1FwZ1GwZ1W9kmQ44xnpXQPXZWsln8UMQNB3UXzmsO1ziKt8OqSqrEa+BBt2LBec2BP0QOfOk4XL9HfpiQbo5JHfpuooQfduO/74z/42GeyOLs85u3q/0zKzEwKQnQ9EDWXa+ylpJ8TyE8LT69SCzbVePUdE9r984sgUg92XBRplfjZE0hPRPXI0/YYsZggXPNS77U25SvSx9/8/qzX/GgV7H45/OaA98FNnyfxQeTThaHxG+BwjaLjLPq/91ryPCh1/ChW/egW/egU3M5TB4vWWKCGGtljxrZuDMmSSGXzMuSGmclIZFxVrAQ0nd8xZrAV7UI5OtJ0pqTye9Se5/a+9Tex+39EiXXDVpZGK3k4GI1C+O1HIw3sjDZFMyoJt2Uq508F2a73MjBZD0PF6t5GC4jY2qvHrHkugDOiiGc5H04znmitNTX1LsZK+iBb8NR6MJJ1oeTvAtnRR86pUi0kfWlNlwee8b3MpMto6TPIgV3p8SqNGohDNtZeFEM4fN7cmmpx5P5KOlTZ8YV1O1oMORwA4UVqJxXfyjN5le4yyo8aUX/Pt8vDvMN+ffGXX6faXVhKw/zxSArYlsJ16NOPJKve06ftzy2knnffkn+3z7+/3kHvhFifGX7UOn7RcuDHyIbnhc8eLNjZm2WmZuvpfeXW1mu58T5XpjuUWLyJ7sOLI0P+Pc8aXQ55Bi2kxFX787NQJLit3n/i9W8Ato2Ws0jqeJqxJOnCYN2FgasOq1XD6BfDeG8loPU3qf2flH8I9n7pbdPa5zd9M2TKntfQ4bTJypouwysfJC3CcbUt09rcPu0ylBXjrl+WIOrB1W4elCFKUedv79+hImEdE3UHl3rzaMyXD0oYxv36xzXD2scN4/q/PoocfLtU5FMuN/OweeZjMa2SnokGV7OOVt7yfw9L+dcQHaABpy8GuOsvLQ6jYkd6qKNTHSQiSfybHoWN6Wsevk7/CwEGZHETVdSdxNzSf4nYM6jkVfyi+yfvFoWxHRJlQzzcnnu0j9x78M8kckP70O93Xnf69dwd9V7pZJjZv6RA2dVR+p/7PPfBjb8UPDgetf8QJZDQSYBSDnMQ6y3g2UUfsTkTB+6ZR89OUUX85wY+aLOyI3j0MLxUcWH3bCJk6QJCxVN1rNwuZVXJgyk9H31oAjXD3WGbMnGcrZpYUP1hG/dPuuJzLNASdCYEF2D1N6n9j6193F7v5RMD19lyXHmpEFKflO1doqYuLYtoK/kiLJeTzaUt6taPriNt63sV+L089P78ntVX4gwvV/gq8mb+0V4XQ/g80xGuompPNPTXj8EqmaTXM6srzpkoUAaICbFa5MEhDyAZilE8+8ZC66uTt0taftratScRZdc5bJ0gnR986Un5glExvczq63L/WY4J0tiXhRyYh0lAC8qoUGK9HrIwphkbAid6Mrgsto47Rvn1jDLcvD7p5DhIQwlpLMoZMbkkhcP7WiJ0vH/JlnN/TRvw0leSGycZi04y7nwW9eF77MeTNazMFoTuFjPKRhv5GGyruJiNQvDNuPoaQhyN31CKyZrrvRgUNGv2olGmDwB3boDvYYL5y0fhm2cGMnJvNyTsitrnSXZVLRzwitTgMutIkw2C1ynbLyRh/FaTnASLRdguJyDQSsL580IBsvIUzReK8DlRgmm29ju7YMS3D4szJADSe19au//ce39Ur8VwaCdg4s1wStBejuXm2W42CrAeLsIk50SXO6W4XJXVEzQwBEVBWVlFXc5IxmP+As4a6vk8hLxWo8n6lFyo859QK4v2Z2NSrks9siSHym572oDE/du7xdhvx7CF5ajDAwxu1+EFGyRgaNrn7gq54uPatmkgH2cUyt9OiWPz2T7NQ96DR/6TXZ7GEoAACAASURBVFLkdblLn9z343YEk5UsTFZDuNS0c+TE0kuWwKjQzG9lWXJjjkNsuzvd/Hg94KEJwrgdwbgd8esdtSIYNkMYNiMYNEIYNEI4rwdcLqBbFqt3HJTo9j4tBMz1LvIejnOeKK0MXUVrSa5UmiUsuedmFENGwo1oyLAi6iTrwFneg27Jg149gPMmhjZEcu3dqPrvSusvkn6zMGpFcF73+YN52AzhYjkLk5UsXK7m0FuxkfuAcwYSzP/5eB3HKE1AOlUPTkouHBc9pv7tcjkH3ucygzfr4z3HhgOX8QjlXAxpLc/GaMWcwErVN/F7XyRaT9d9rB4iUFm1BPEbPS1JWyRrGxOu6Zws2Xu6lRUEkXK4SQrl8b6kZOVVj4fNKAQ3WA44zluyqGSoMl6XfZ7jdFb0oVsOoV/NQmrvU3uf2vu4vV+arBRg3M7DsJ3lK4t+I4R+A2PLFFMm4q7zZg4GLYwLD5cxHn2xmofJehEuNwow3SzC1VZJrBKk2b0MUmTGWDOLUzNM1vOsrfzMY8cbWZis58WxG3ktzl2Aa4pr0wplG9u4uV+G1/UIPvvZ+97wi68Q9AcqlTkfBraSqEiDgwYIUYlT4iIlL8qrdD2Uobv9ujUfujWf/ZcB9JsyPBgsRwyBlO+AlSLDth8zwqNWoORUiONpNTovhyKH9xqDaD9rxKgt3WsE9t1gOYp/t5yDUTvPMVxBDNq5GPC7ovSeSOcK/CEx3arAdFe43ikcIIco5PDC7WPkWNFDB8kwhyBM4QfzcRSaEOEUebtJ6PNumH99chgH+6ShXAsSBNbg5j4KmRJ538VaAe+HlTwM2gUYruThYqUA3+UC+F3W5WzMMpSKrvUsH/NoxPM8T0gOT5mU4i93EVcsz4hyXzi2CgiZKTphIiO3wduh47fUnBse0ktoLxZem4Or3SzH9f0cB9+2g56pySbLA0rtfWrvU3sfs/dLcfVj3QiKzzorKrGskkKyjOn9ClzulmOuXjkZj4zCRJthqjwLHluNxb/XZ7w066XVFxqvEkOBXQ9b5TyswH4zx1cIqkDkT6WzY3KfkuaSYOIltl1KADyOPKa15PMVXqfEZs/spu838SYdKYYK2Wgvt4ow3S5JfBuC++PNoyK8eSRzgVQUllxZydsEnWmX41EBwe8PFbSf7Oq+3C3C5W6Rf57eL3FG3cutIpBC+Hi9BBdrRcRKgQ8eDA8Ilt1uLQvdMoKSL8+KIZwWAr7COMkFcJz1FZzkAo7jAuKkGMJpOYBONYB+I4RBCwfnxRqGLChHJPZQooew9JCScfMgn/jdXY8nTp2Z7ZnaXgBJ7fLxvYkPxsl6ERNo2xiq6VdD5p2QVnbUt1kfTrMRv7ePsz6c5H34nefBt44LR76g1JcfHjJkN/lpzmUcTi50yz70KvhfnbdCGK2wB+6WeDDe3C+zCW5Vy9upxnJh4qzQdT4xNjFGUz4QhZ3ePKzC20c1ePe4Du8e1+Htoxq8fZSUF/ThSJ60pvY+tfepvdft/dJkW1/xUnJdDZPrPmnC20+aPOlOZ081DWJ5m7w6NO339lFN/Am7eAOPN7IwXA1gsOLDoIGuXkosPa/7MGqJG2C8nYfLXRyYuvHCczQ46ywy0eI1/enTGuy3I/j1PRwIL22b6+e8yDials6HQE+ui1ctzNo/SXzxxb0Mgw1JIozKYNRYWOkGOC0HcFbxoVtj1SXswSHP9ml2r6/OsYpF36au9nSY9hcgrhL5mCjmBUgCka2JVae6v84lM1oJgFhQaeWD4QXMK+lWXOiWPJ5MexxJ4n0J8hZYAePASdaD05yr5PyY1cXNiX0iOVLg/RIP42SI8wgVkxKfMYcJV6uYA8D0sJi7+bVzD14799TVMAsDHOc8rtSOK1kM5SFXE7rMxytIJPd91oPfRdYcegFfCY8kVZLEOUlYNQyJqq4zsUpWNYVeJfEwGW+VYbKND/np/QpcPagqk6frx9U4W7ScdPyoDlcPqjDZrsDFZglGGyRfkccKr+UCDJcLMGjlFbkMIZmRg149h0aegbb1agX+vt/Iax4czB0arRZYGAxDYKm9T+19au/j9n5J7kTKcD8MXTgtBHBWwc4atLATLjcK6AaVYsY65jGk6isJE3upGoOuwNVOmeN6tyK1VVT2NZ+ryF+vH4r93j6qwX49C7/xfgb9CsUokQeD3I39mfwySdVG8nfie1mN18inYvh+1v4yDwvC3Kb8wDVWQGlJczHXKx1fcmKcKCJJTuSCCNpyl7MFy3TmerXEWd5TEvCURLycK7Xr8pgvxXVRhDKjIK5RpApKJrqyY3pdi2llyWJ/qkGLC2D+FMY1qYJl8fY+lpEXeRd61YxJG43KlV+7WMHDtzsZ+OqeA8/zSF442QoEJII+nsND30l5O/y7zYjn/szKbUiSVLhYpbyGQJogo6eJxFKxVNxnfEM+X3UeRaJs/CCQchgiLWHWoKxN3oCTvI8VRRKOc54CebzRmJN18uh+FuMltfepvU/tvY4lqj4YLEfQb4TQrYXQKUViMLs+7Nuu0tC+y+QFslgh0y2jgeg3cGZ5sSoSE1U2VpEwiCuv/ByW1bsgjJ1Hietr7KNXGwG8KHnwdeDxCoPr+zmYPsjFqg+MoQKJ/j0GOWyR1IYWzjDtq7dvorefFepIvL6ka71juEStIDHjclevImHXtsvi+Qu0Te8pVwDzHfJYSSSHYRpZXOlUIsU9eloI8KHBH06q7tFr1+UTmiQRR9PDP2lyM89VrgtL6oP5p3XTa8jY8DojJjry731puTOux5sxkUqeDOpCnKgSbsFr14XXjg8Hngvf2A78vujDzW6CsruUfzNL/T22rwFcpkFrj3JN5HwdncNoup3jUhFiBaquiHn4RmtHz/FJCl/KOUDGfCDDGFSpBvJ8zFysR5Da+9Tep/Y+bu+XiHuBQNosbx9V4O2jiojpbWMJJxFoDepZ6FezKnkWI76SQSsXKivulKn0FBk+kyi1FyVNitH4a0y73ZKNLvl8wGeyR6ELx4EDzx0Pvop8jSOjwVCDRZNFPwyNhO2U6LrI8Y0Z7SQlthJHicmNXZUwLx+hOmP/Jrx5WjbsU+U8HzJPiilJl3IpKK9iVj4FiUXq3CumXA/iNbneqcH1Tg2utqu8csakyH2xVpgJXc37crOstCU+l+FirQiDdgFVvat5fBCROCULu1E+gZhwzPMCeXMmJ6pH57XtwZ7jc7FLJKELsLqogYm0F6t50BXKLzfLSjm33E+iP4oSzP1EuNwsw3i7CGOWaPvmQQmeF314Xgzh3eMqxFXd56vO3zwqz8h1qGh5Eer2uHr8Yir1cVV5vN/uqnp/V4jcnTjk30G5Sqm9T+19au/j9n5ppjLz44aqavy0BW+etngcWVY+JtViPDkSXWGVSA2mW1W43KzwpCfK1B6u5JWMb54ExTLSz1shm/mFCs6bEQxagh2VQ2mrCBcrJTzPOg5qivVfP8RB/6qRQzViVjY43WL6PDsRf1VgqvDQ92HHxrV+BK62Iw5ZW0dfzZq0ecSxuQVWTYJsTi67VjL3mxEvZTxnDLSq219NOONJZwyKG78QsIRYT0ryi6BTiqBbDqFTxUqG81bIKwioEuhyg5URG6D3c0xPyfD/0LFyX5sgt0vbrneyHPOOT9qPb2creH4ObVUvf0cehsl6lvPhUFk05Sx1Sti3KJOAoZZ95kI+8NA9LZItXTgte3BWwWoSKsUdLGOZMpYZ4ypevuab3WSPhH6vXyvIJiK5D3P8ezr3D4UAfigEuMJ9qFbsyQbw3TN8/+5ZE949a3IbRJ/fPWtymxVXWkfiP1nJ/W4Qxl0mLCRQ+7pivHyNmIsTV4QX9lXk6yRh9ve1RNue2vvU3qf2XtjqJVG5YK4kSFrx8NXIozqygiaujNT2kqoakiod5q245s3i3z5SqyFo1v3ucR32Wnn4TcaBkwIqeXMSqJzH4/cyqZ6RRM9AJqcQPBlzAGRYElAD6ChrK+WUc0n8EoA5Ber5qH1+ngTCu3ltc0jEg/Jx9J40jY5CS1JJF7FflXjMYjFmS1yH1DfEIYFAPaLTnMijEN+J79Vt82AbMPsY0qJKhj/zHDpp2qnEKaKTp8mf6b3g1JBYanPSvqyKqjOPFK3gJPyWWX2h/7a746hgc5wwFuff+RZ8wxI+KemT8myosowM9lklhE4Vk4oxURhLcMdrWMEmKmhEvons+bl6JHD9uBpDsseFqmCqRkzvV3glFWGyU+Ler/FWGROx53gfaRIhg5Kfx+t6lRBy/lw9KEvXWVM8V6m9T+19au/jtm2pU41YJUKklgWzkjw5dn69k4eb3RxCinXK8U4Td4ceWzTFLOV4ZZyddHY8cSY4u6l63NvdIuzVIvjKdZh71YfzKot9E7lThfgbMCFSJEW6/AF0kvVxBR55SsIigTR2KGmSs4z6Hq7gfQ8RiIRHXkIZ0ezbZed3OZcEXWe/GbCs/4DNuENWauorqtmLIknZex7M6twhXG4HDLSPSrZGOlAkf9CrYn9TnJf6SY7pvs648OqeAy9/ZvNqiv/4mQUv7tkcL3/GkJCHs0i46UMgcm/m5MvcQ4htVnKbWo6RCImZcpVMv8WU4xTfJvdVPLdHtCv/vg/tO0o2f51x4VvLg28yLry858HrjA+v7nmGfjJB/68zUgK3KyQPaNyxMSrGnAne7PFN5G1SgrKeTM/Pb7uwZ8XzrUz9off5zP/BlhLQWajzMMRQK2ludcs+9Ks4aUztfWrvU3uvjqGlPYcNYrbi4kyNDPKfSjHg0wLqA53Xff6H8NI1Vq0x2Yx4Z+iJa7PYaj8uAs6gebkZCPfbNrocX1Rc+CpyMVfgcQ3j6I+KcPO4CG8eytpAKmT+BDUGLyByDEq8gsEU2ydeB8LbxyV4+6gi2mGrGvncxM0wvV8QzLQbmJw5WhEkab0E1ydn6cz6nJ3zKOvCUSQSzA5DHw5DXwzoBOB+Lr93jnOCybZXiXjp62Q9D1dbJbjZEZT/pj7W++/2AVasID8JroAnGyWYrBdhvCbKjnv1HHSq6JY9zYdwnMUHwVHgw6Hv8SoleijNfgiZS1hNmDXJkQcjVSvsuw5P2tvzPNjzPEwUduPXFT+feAhSTtCe5cQgt/E6g5ML03Xq1V6iUk6Fqb9MEyVT+8nJ0gxsgiNPiL7OuPB9aMGgThUvWP4vPGAet0/0oFH1o+Rk7tkTiaREeP69hle2p35eoKpOsA17sc8fnvCutq1PkNTJElb0pfY+tfepvVft/ZKJ9Gnfs8QMN+txDoLjLJ4EjQ4alReWBS9tW+ItsBlvCLraqYzvvI6zwIvlkFGiIy26QievQd+u0+iPVj0YrzgwXvFgsurDZNXnVOuknDtsWFj2WvE4bTe53H4IPPgy9DAjfaMEkw2kmh9v4et0t8Zd3Eku8Jv7DLt1uNmtK8lYckIWosJd2hQ/JxbM8+U8Js/Wc9CpZeGsmoPTShZvZOmPxpvVg33fx4eo8nASxl6eLeuYvarWV9Z3W4XH+C7uefxhs+e4PMxxnPXhrBBBpx5Cv5WD0Sr2/2Qb+5u7859UhIijko/RSMy/UFmN66rgIwtXUJhCTfYt8lwGYi3VuV1m4byJ/yOyJBdhuCISqKdboiz4ele+n4hgDL+fbmNCMoVI0MhloVfBePxR5MFB4PHqB/1B/8py4ZXDKiM8xlyb91lpNP4WCh1dbpRgsl1ReHL0e/16t4LXu13liYV03w5X8twwCd6biPPa9Bt5zlRM/TNo5SWemwIM1rCdizXWT5tFeF4M4VvfgU7RYqW+NvQrWOp8zpJi+zUHzhs2DBoeB1cAr7P9mFYYaSjJkyhauevl5XGZBQtUQjxJGkSTT1gEvC2i92fhv/fF3c+f2vvU3qf2Xrf3S3LN/1HocCpw4foVonFHNBOMGEMs+9OOItmd5Sl/DJUYy+7bPc+C/cCCg9BOVOJNFJ0jkTcWq6TYohyPJJbOQ/YHnBRD6JZDGLTyMFpF4cLr3RK8auTgS0uQ1ZECNhpa5Hk4r/sxDBoBR7/pcfQaLoMP3boH3brgiqBXroLLuBoUcj1NDK9Xdg1cD7qKt8d0aXx+zSp8DaZ9PgR6+ypMXBjK76Hfq+jruIwC3ofRSsDJs6gMmUqRTaXNplJi03Ze1ikzJpvKZQ1lrzKD8+39Itwaylxv7heNJbL6NdxIULZLYpfqsRi+4CXb7YglUyPj7HCZlW1vYAIhhjfiIYTpfaaMfsfy2VgfGfpE6TOtP4whlvs5vs/bhwV4XvThd54Dg6qDfCllh/OaqJwjao7UcU7NWyDleFKPJyVumlDJk6oe45BBMksUqzwtUB6Fy20j2hgVwmZivoMKZwYsOA6cD0LSecT34lym/VJ7n9r71N4XYIkMhYATS9Y8lZIr6WbkAyvr8kSs00LAa/lxRhvwVZeJX0TNK8iorqt7FiLmXkeXPLl4jwIfTrI+L/u9WGE6UYxBlWaZb55U4d2zuqg0eVyFF40sfBl6EiV+lc0q4y5KATOV/uLfI26flBCJ51Hp+UUJsexCVAnMZPpyojBP0u4RVOb5mZAp66fbBa0toZot1KWTSdOuH5bUPpjx24007gpmlRWr+yquZY363UwjHz+PXlY9r+za/H0SZX1F+08l3hA2AZLFEIkw8GI94CtjEvu8WHPhYs3lIqHjTR8mW4GiwYVK3SUDwV0ytf4sJP1H5v31Mni1D949qsCPJQ++dSzoSEnhp0UrprR9VrI56ZuAqzxERW4HTZJcZWLD3zPdJ0oIPc3b0Cn47AHlQ7ckSOwEWzfuc5b3+MTMpKKtJLRKD3lMXjf9BkFkF1MbTwLrGxmy3T7jdjy196m9T+29br+WSE4gDlopucpnHb2qC71KwFyQFhxGOPPnlPpVdP11a1k4q4Ss9NeDg4DlSTi2FDcnwiObJfxJMcgautZHqwW43JTo7h/VNYr7qoI3T8tw/RjDEZONMgyXC3BS8uE0b8NzN4BvfKTZ5/o1VIJoKG80lTCSsvd0SxNTZGV/yjGMfE2goNCBExU40YErlODLHhe+0xWnCbSCkf9HlfU0zlw6S55hNjw+o09aTeF1YdiChPt0CneZFp36ZbqZ50js981IVVVX+lXqX1lZ2bgPo2jf/LiYZ3DMRkhoM5kI/6hPyBs02QhhspKFi+UQzlu+WhZv6M+4EKgQAxUozLzG2O9M6L95/Sq3J0jTsnC1VYDnBQ9+G4iwl8o3cxdeGQ96VVz9yxMM7nnIicoR3aNED39iy+WMzb4Nh0GGe1do0oQTGzu2yu+WPD45E8y85moc2RvCK/ykiR9N/hRIEyH0Jojx22der/OaA4M6cfmk9j6196m91+3RUq9qQ79uwaDpMO0eoeczWrZ47JU0evTPwiiR7g8ed95AA3TGNJqOQqSO75QiOG8KhW8+C93CPAS84cu8pJWTRyk3PtPzedzgg0LmtZju1mC8VYF+uwCdSh4Ocz6ntz/OoVtuVHfgRc6Grz03Fo/GlbWfiNGqB8MVF4YrLtc6GrMbOekYypq/XBOreFrJzwau8CeriMs1Dy7XPP6eRApV4UJVoFAXNZyu+6KdxP3E9V6uqYKIAuJ6khD3WPjcY4G/yzf2h+k/kPMHhm0fhm18+J+3XO6upjwR1TgkGwKTBpcK1ZUeNwLifLIrnD+4ZO+EVLJKK2yuXeZZMVAeCWl3EXilkgSqQqFKpv0AwxG8gklq87V3D/b8DOz5GeV7WSkbQxi2GsKQRU1LHkLqF1NYgQxokuYZhgNs3m/9ige/8zx4nnXgctWF8YrD7/27gd1TK9jOhLWl55SMllHv7Lzu8wnTWQHtxEEoQjAU0pFfj0KHV7mYKsa4hAULUZH+XJLMQCzst0h5sxYyksNfsoTHaYGFX1J7n9r71N7HsMT1cEKs/z/OoQu6W8EV1bDl8uQ07CSP/0njVRsu1nzxecVhhot+qMs756KNK7Z+BWPCXJ8kh4mc580cjNdxgFw/RC4IIk4TaGhEXphdPl4vQr+Vg7NyFl20oVCk7pVxlTheZjfWOt5o0w0PXpQ8+Mb3Eun5r3fysc/XO2ZKfhO1v2nFLX9/vV2cG/O82inC9TbCdD6dUAoRX7knzpK1ygt9Jq6cz3Bts2K106S+kftX+k0mArO5EgoG2QIZcdkBVRX7LhINcrw6+Xeb29dXiOrKUMgeCOr4LJY6M+p4XvmRExpW+4ZqKV4m7uM+VNmB3DtYSdKrRNCvZqFfDbnoIhGejddyRlFDfcWWfE/kjf/JvH6mvr3ZKcHviy58n8ug7Wjj2B01XRjUbRiwZOhB3YVhAycxg2ayuKo8EZKTayl5l7aRvZL3Gy17MKj50Cvjw51PeGhC6vlCPZx5i2gyeeBbsO9l1AkoE6U16R3RpEmeOCmaZJGraDzFgROls7yn8EXxHCqm35Ta+9Tep/Y+jiV9BSKSAm0laY5WFb2qC6NWwAfKZMNXZpQXa75QlWU5DKbZK+UzDBq4WjwteNzNSlnmp4UAOrU89BqYYU/aIp0SPhRoUB9l0cXdKdu40llls88Nn+dKTFZ9fk0XqyFM1314UXLgy8Dn8d3rh4xU7Y4U9zLpmogV10GnsydKe1k08Hq3xBNg47pFEXeZjlYCNiMO4Lzl82S9uGvUVVbg6ozYrEKuJ+jJrlXZ7TlqaaWz61kl7HK9XeTlkvz3MWZgE0z9MwvJbcX/BxNMcg2zro/a/phyCLMJ4yQyOp5ToBPNqVUR17sVKf6Pcfyb+9JvfFwzt69R+iddk06qZ5ZxUGUvFCHN2LF6/5b4WLl+iIR4fyiH8JWDeTb7nmWoeNLzTdTv5HLZAw8nEN0KTpYu2nbsQZ4ExcPU9mBQd+Eouse9Z7LXjiY45sozcxWaDhKKvAuPlKBncDDvxrkH+x6G7ojg7yTv8oTj1N6n9j6193EsmVcXKqGY7HKngX8YILlUr4JxwPG6x8mTLtZ8PmAuNHA3HutYctNNN/PiRl71YdDA0kcaqGR80N3qwXmLlVOyG18QRGHsl2KwY+285Ia73gzhRcmDL6OAu1tvntTU+PPjGt8W++5JE26fNOHNkybIui/6g0OoKhf4TH6yFaAq9qbP3Y5ykiu9Jxep/FkG9lU8LGA26mq56XjFY+WoiwDbuGjbiiv9ou3G2tNdwxfrgaIGrq88JjsFuNwtKkl/pFQtJ8LJyY0m/RlcOaIkAP03t0/i8gMxaYF5ej3U1gxZAo4n8fsl8f4xtUXu/8cNft7EYw2/b2a7huuQ29Tb59dhalPq30XOafpeloHg184YgH8sh/DbwIZhPcByeClXaNhyuRfovGHDoObDedXjoGocCjMdBjiJepHx4KWFPCndCoZ4Jqvxe1gu9aZQ2kUbvSGTNQvGyz6c5nzODXV33h99AmRQxZZCou9bnk/tiTCnqyVxp/Y+tfepvScsyaWfs+FIQPfvnnsPXjMujMPIgUGDCLPwJuRJTmybINiK4GoDgZ8FK+Z0KwvT9Syc5FkJppthg1rwdux7FnOD+jBd9+FqIxAJbGxwTjYjrJYxkG7hvgG8rHrwteeJ5FSWYU9uTu6e1JJVZcQTXjV3nynhay2CySomug5aWa6v06sH0KkSGZbHpBQCRc7htOAg22jZh24tZEyjPgzboUhGYwmosqtWdxkKbZw52jXKbzTowsSYRTWw/ajiiZOvSWRnOhRtmIRwlF7mfnOfVQQ8LHBg+baoZqBKC1mCIF71ZYapQuJjYVYVxrzKjKRKLtEn6m9I+i2iGkRX217s2qhfqZJFtCfxIzGvFQm2jjfyKOq5koNBOwu9ZgDnzQi+DwJ4Hrpw0bSVcJdsjOVQDA/frOn5RD6f7JzXMM9pz3Hhxb0MHPg29Mo+TNqelkPkGB4KYoJED5dO0TWGuBblGUqeEC0O9HzFOY7kba9th6nHL2rnU3uf2vt/PHu/FCfpyqgrkhmrE0qyJD6JF9Y9OCu6LJcgHn80dyx1Pt44080idErYFipkq8yQsmv8xT0buk0XrnbKcLWd01hNpSx/+fzsz7reycKrWghfB16ss3hoIOFhSO7N6XYBpptlmKwXuUrzsBnFxOzoRidm3JO8y5NPj7MZBTH9mARdGJFA6YnVXs6SFJ+R86HX8HkOyHitANNNNXyyqEt40QnD7OOYMCN7ME42kdRvvIYq16N2XjEU1I8EwZjqSa8hdMu4Uj2vBzBo0e8sw9WW+hA3lXTOLmUtG9yv88s85UkBH7APSrFJh3kiUuKxeIqZzzRcCTH2JDFGPR9ANjryNdx1cib/5qsHZWNbxrZ3Ssrk7t3jKvxYDuFb35pZvSSDvEUXbTGhkXN9Jqs+XK66OOFpe9At4cP1ZQYnCWd5TLocLTvo+ZEmRZQgLCcGj1ccGC/70Cna0qTk7uSGC5MvzpxIqd4mbpddx9hOau9Te5/a+ziWkphU1bj7jLi2IwYgxa1PcgFcrhbgZlc1zKSiK+NmC5OoptuoQj1u56QBbmmDQc0FeJmxoFP1ABVkMdENVWlZchQpzG4V4GqrxMscr+/n4Gq9AD/mbPg68DHPYremMecWkf2TseN2a/jH6Dd7t+wr8Vletlp30XXPEzntWDXGTwW5skMPJwyaDgybgir/Yj0H4408TDaRawJZPkntuzE3nEPuYZwAYBXIZKckVv1rSPBHCcHDdshLQgcs2fW8YfPsf2QGtmHYcGDYcGDQtEQirHQM/y0NBwZ1G8nxFPI9JjJaCpjWElLAd6oBrqyI7Xg5C4N2jrMbj9dLcLmJ7LDTLca6vFNVGGfVmHedu8qpr0iBHJW6G5LKOKqSL6Jurrverx9WYHq/AJdbWRivB5Kb25G8H74I5axQGIE9CJiBIMMvi1iq524muKF11fQGr95Rr5flSjxswtX9OlzpLK87VZhsV5joaIWPt9FKBYbtMozaefg+G8DvPAf6FZy0unuu3wAAHTVJREFUyIRzFPoizqDTAhOyZA+V0xz+770qhtSEBwnDWzTRGS170Cln4MBzOUPugYfhobOCBf2aSMDmrMXMM0Xj+aJtw1new6o+ljQt5w8lQc7HmbXfvmdpFX22sk3JUVIS5m3Y9zI8YVtIkMRtamrvU3uf2vsKLO278RufZv+x2HXCyoSSBckl/MqyYc+zoFdBVxe5soiY6XqXaZDs5Hmy1dUOstB2SshUOs/tTAOjXw3h9n6et3V7v8jZdG92c5y59mo3i6yS20XoVQI48C34LmPDV64L3boHnaoH3ZoPXcbQS5wI5y2XM17KsVASurvcJAQw2RKgmDDFsBMF7KhCJ+bOVUXtkvV65gvr6W3I1zld93ms3lSKyVdyCVn+snvaVHJ5seGxflDBr4W7tAO1LzfUvtN/K/9uS/09sjt2vBGyGLzPSzAHy56UgBgYeFWECGOvivfFYsBqrF4lxyu9cDAG0KtHyPjMqmSIUv76MRGymUjF0LOkr7xIh+dyKw/jNaw06zV8YZSbHoxW0CV/vV3kK1+5/VnkZ5REjcRkZbjcLcLFVgGGKznot/ABcVYJubEh9fdOFd38CodJRfssoV9ByJQE/Roau+dZD762bNh3DN4J7fNr11YoAOSk5VcOSUDgyrlfQ34TKoEm9GsOy09xuccDJQJslhvjQK+MDzsstXd5QumwhRMynKRkONvxoe8pFWTJkBOV49tUBuX4sXKiM9lyWWxWp1lI7X1q71N7H7f3S0piHN3okntVdrPqn3Gbp6xQZLGzV5YNh6ELZ5UQRitYQnjzII8xPcpjkCn3dwtwGAojxNs2gFYknUoO3j6qSKybIn6IGeN4nulmGfqNLBxFARoJy4Hv79nwZWjB9f0cTB/k4Pp+Fm4eCHkAouK+2s0iFiwPpm2ybIJeasjdxdKgQWItVkbdwnhwv+YrKxMRSxaqyCp8BWfFkD+U+1WMS5N6Ma0SZMKri9WQVzDI1QLyeznpccyRTSzfVI57D8gl5zJZoGmfWBmoIc5sUsBW/meG6/tzSr63soyAUIqLb4S8JJ4mKb0qksSd5H2WjIqcMmd5D07LHvTqARcqnG7m4WYrB7fbebjdNpO86aW9VH1C5e3XO3nxO0zlp7tZmO6EcLVLQpmYaHreCqFfwzL74xy64A9DF3WCiuiS7teQ2O1iGXMe5NJ6ygUwlsXS/0B9u4NAlusCH3NvHhTgx1IAv8mYPRJ66Ee2RfJESedhouP3XUwc7pZwZcm1ythK/lzSKTsrICcP2Zo9B5N5uyUiKrT45KhXxURkLKM3TXLMUD1ESZMjUVZP2/Tj5AmT8P54PMdGSICk9j6196m91+39ElUVcJ6HgOLAEr+F58Kh73HyMJk7A9/7CscGH6BsG2/LZ0a1EsJwOQfTrQq8uV+Bdw9r8KdHdRi18/DSxtXMUYiCbZyYjNr3xbXsuw68Dmy43ChJpXIluH2Abs9ROw+9CpZeHnguxsSZm3XfseF7y4GvfA+G7SwM2vjgGixHXHBzuJxTbprJOroU1YQ5LQGUKQIPqT0W++xVAnZTY5kowXxz2xynRUvARLVPdPryfjJiBG1qlchhhOywSJuPnDOyQrH8md4jWGluVnw2/RaKjXMiOQbSGBL0/2KgY5Kgx+j+xXveJ9r+s2ErCYe9Csahz2sRnNfY/93OwsVqnml0YVz9eruM2C3FvCeK+vSDEtcbM2mO8WQ+ehDsoLDoeK0AwzZy+ZwVfaEIncX/5CSPgqH9poOM0axCQy9JphXXdD3kMJUuI7cLMtTixAz7R9aTOmHirBR3n2wW+Ir+dhd/6xuDDIiemC1Xfii/nedCsQTqrQpcbuXhYj2HOQMrObhYDuH7rAff2A4cyESS7GEYmxB5wjMiJgrSJILz+wjySnlS1Cni5KdXy3DmZdKfGtR8OG/YbFKEbZN0xIHnwlk+4CESCqWd19mYLDhwnM1o48sW5ezsvuYyFzk2HnmycoZBXLuaxCx/jic7yxOiPQftMlVkpfY+tfepvVft/ZLMkioPkKOQ3L3CEJHWC+HQ9/i+h6EPhyHqzdC2Y6aeSzgIxMCiePBh5ECnFEGnFMFrFw3NgYd8EYehy2PFe44YGAeBx69hz/HhwLfhhPFQHGXFYBSxbw9eW0Es/v297cE3HjFTOkK1uoa6Qt2KpYjjKZT2HH6c5p6JO/bKqrDfsOHBqOky2HDRohLF2WWKM2PELQfGy64Rk7YnlUHaxjLLefFnpb0VB8ZtGyYrDofpes3XbCvgZZ4M5pJNH8ZtW/tdPv/Nk3b8PBQr5/FyFnvG2LKrxJZ7srgmk1kgA6GDJAROywF0qhFXUx+uF2CyjXF2LPOswpsnVUlXR+PleVLhwHyhJs+xuXpQhslOASYbJRiu5KHXzEKnyBSpc76iVcX1qCSjeFawFJ2pU4NAKckXDFoYI7/cKsL1LuPcoGtncgXytcq/RS4zphyi28c1uNopw3i9CKN2Hs6bBehW89At5eCsgISQssHl/coM9GnOh9McjrXvfBe+dRwmZeFybwg9uPlDkYeBLK6gLmuJoR2yFG0xeQKAXgbk3OmVBfcK8rI40K3ek1jF8fW04MGeZzH+HvT+nBUs6JTRNmDSKivt1/IbZJw3bF7+T3aB7tFeGR8ium0mUkQiEJwt6Oow6gCVUym196m9T+193N4vEYupzjMhstMFr4Sc7IdGx4MjDbS6PM7SQGHfKYbP4wPnwJNLQH048HwcrNSeH3C3q1w2ylcd0gB4mbmHK7aMD3Jp6UvbBqpI0FcI3wSOiI+ueTDdQEry6TrGUS/XArbS9hWqcirZvVhzYLwuRC5pv+l6yI41HyeX/s5CnAZdpz2/Gy7XVMr1eW3z39nGRNFBA2OrRNalS0hwqn/+f8clAuTVAukjndepTFqQ2U03VNp2Xg7NeDVGq472nbqfYLqVODfkePaaA5fryD4r/zfywB40HUm/Cn83eVOOcw5/0JLqdb9ZgPFWBa4f1UWyNEsoFsnIiLdPWzgZYlw6KjDZmhKTbx5hwvHlThVXvxslGKwVYNQuwqCV5xOzQSsLozZOciYbZRjvVODyPl7P7VNsj9p9+0kTbp81EMTvoyVKc06jp3V486QKb5/W4N0z5FKZ3q/AxUoFOpUcTnLYOD+OkLwPJwhMOqPmSdVdvmRMHUVC4GojgOcFB75y8GFnrp6RVriBCJu8sjBHh86vr4qRmVkVYMWHK04CSNhVLlvulCUh0iK754so3/DKceBVxofXNp5LFjellWmijEaC4nqniA/VfgWNuJgQob2U+X6OIy8+cY/UyabwgKHdS+19au9Tex+390uvbYslBAojQT+QjAhRu9NgEWykFuz7Np/NH2d9OM2TEjEOjhOGYwNOchFbCQZMhyeA02yEuRR8nwAOfU+pUoiXjGI5p2k18Mqy4ZWj83V4GDO2HPjSc6BTs6FbR0I2MtjndQxLEM5bLoOvgITxdIE8yj3o1meDkrUwQXe24J2u27QI5h3D2UZZLPqMVeII1W5fW0VanMq/WwxiWlM850IS39P7hFZkvarNz3uSp7AQyULgNfSqSKZ2sRqyJD+6uVFcVNazMRGQmQyS2CeuDRRPkIyHmuQkQErOG7KwU7eCYpTHOQvOij6cL2fhcquIbvzHFbh5XOTeFZW5WmZgFZViVw9rKDQpMdfKFWUyKZhacYbs0W8f1eDtoxq8eViH2wdxhlYKZ715WOf7IFiY6zElUCOL9XitAL16BKcFfNidlXDsDJYpdOfxxMfxRlbrq7i20WhNsBLT//X7nMtCY6pGlwxuq5jH6ygUCbUHHvMwFTw4zll8UqK62vHzWQmPp9AbGW4MAUjMzHTOnMWv4TBQK62OQnxAcNuZSxBYle1sToUISeDn86oPnaKr2GRlchg7Tg1znGQppCiuM7X3qb1P7b1q75de2zjzR/e0O3fgxiEGDMXoT6IQTvMhxkRzAb7XcJYP4SxP3+XZKiyA03yeH3OSY7HVfAjHYWDklyAVY3kgCJeoB3uWx+n46fhXDhqH72wLvvKRurzXEEq+dMN2a2alZlVYUpQBciE4aeCQQB8X6ZMUhy9WQ1VkTqJX51j1YttQgC6EYVskwVFmPNGxCwSYsMuAv03OmFd/W7fu8X1V8i6psmBTzvoPeNY/Z0+dAXpICsjVBSKJcLAcQK/hQqeEDwXMm3GhU8Xkv9GKXMmhVlbolRrj9wBnxjVsN+0vqiMiKfkYkx3pAdythXCxwnKQdjGRVOXWKXDOEs61s1uAG0rwWxh6mwglgXC3IFXwFNXtvOonD9O1IoxaWf4/nBbw/h+v4OpXruowVczEJpWmPpa+v9xEj9DXLnp29twMHEeuKI+VdLQ6RQxdnBYt6JYcOM35PLRyGDlwVrKUvAqu5F7y4iruJSINzHDBWeE1kdmZVeFV9FgIpmnFc5PNKMfpOApxQqGGC22ex3EYWXAU3WNeIl8S7vUU+ztPmBW9MMJmpvY+tfepvVfBeYSOAh9IuI5udHllkDQgcCbp8fyFo9CCV44Fx9kQzoohnBUwHoyx1RBOSxGcFMOFcVrKwkkxgrMC4jjyeBVIfLUgXKm84oBXTbC4eYRxwdOcC7/3HfgqyMDFcsiS5AIYrorE1NFKgIygDMYbNxFxDgUxiMTA0mfUMbDQjD7bHrUCdF2yQTFsi+uTBxzNou8C/abiDyxGY3+xqp5rpA16es+rEVibWLoZctIznWF0siXKJLko4E6kVDV1y760evF43kuvEsCgEcKoFfGBjNT/ISMSDGdAJx6MM9SqrLkJoGoHqaSTjrtYxaoQXA1hZdagIa5RF1YkMcW5TLAzGGKnmwnHa0y5MnHjeC2CYZP62YfjogOdqgfjdoQhgy3BIDyRfrNJyHFeP+J+gfL+ajuE5wUPvvUx9+I4wofZWcGCbgn1pTplXFmqWko29Ko4AXptYw5Rj6nbU86HCpvndnRLIj/oMMQHKNoLi4WJktmXY94KNyPK2pm46SzMY3jeD+7Bvo+hvm7JZh4n4Z1aZPKCEzaVqye196m9T+29sFNL/IZy7mFCJhPoU5DTS/XEPsfMVXxWwIF5lvd4xn6nFEGnmOXJcThAQl7ix1HMJqMUQLechbNyjiEL3XIWTvOhEk+WBwkpOR9HGKY4KWR47J7QK3rwY2jDl57DShcZ2VMLZ8eDBis71G5UfQUgQ75JcRaPKwRK5BIuQqw0oXwD2TV5lJUUogO1WkMvZTWVvdJvp+RStVIFz4c5Gz6c1wPBh9IMYyuM8xbrh7rg1pFduwR1xaSiW8dVSrcu8XaQwF8Vr4HKsafrVAopUa7zGxZvYiJpQ96IrBAmrPs8f4dWm3ivYXIjryKQfsN5HQfTsBmy/81XBrgeGosN2i31es2DDd9fbRV4meflBhKO9Ro+nJQQp2XkNhFuYXINB7EVT/IKax7UY8brmAt1Xsd7gq6lU/Vg2A6lCVokJlDsN11uRmzyFMT+r6TVGhlK7F8iXMvieGmK+/C7yEVm6YoL3TJWFZ3mbejXLehVbRFCqGWkzzgR6pZDnoDbK2MZPJa64/t+1YZ+BVXR+1Ubzqs+9NmxtEre9zKs0kotw5eJDnmJviMnJHvc/swlSlTKz5P3J+4fKt0/r1ECvC8qzgz2mnIyTvLIRozXJnlTUnuf2vvU3nN7v/TaCljlhMNK/VhiICsBlUv5TJCTpzpFdCW/cu7Bcdbn5HLyjd2p5KFTyQniuQre7PR9r0KIoF/NQr+alQjqstCr5KBfzeNrpQDdUg4T9XzBZfHaduCljbHiV44Dex4rCWU3y3GEv+3H0IavfFuZfSOxVsheA+g3Qq4Lcy5BJ94jAjmkVhfuPbqp5Ti9UM4WgzoJL20JlouQtpGBU9uMQ42x25xfhNScTwsobkiMvKNlpq8kiRyKh7xKhqWTf8lhkquNgCUiBsgLwViRL9q+cjNjfyFO8i70KgGMWvhQJY6O6504Wy1nj93JwvVOxCD24+Rf7AFMKzeFu4OhV0dQqWW/GkoGJOADSbzH/fsNXL2gC5eRGRKvCOMZIW/HFWPUnW6FcLOb42y847UcGpCKWqXCS7mbVB3B2GqXLbhYtnjFhBlqRcWgiWXeslE+KzJuIDbxud7JIjGdJPFxvV1EfqCdiG2L4PZ+DqZboaABaIq+wH5k7LwNJKwjo9jlIQh6H4p+rwcwbEbwXeTDbwOcwBznHHjlWNCtiNU1JnCyJPaGzUMWoyaGe4iXZtjwePhDDmnEgccPG5jgTYSKr+yfSbkmlvQATtIIU5Xk57E0v7YtTbVel5WwWTvoFUExWUsCfpbLkmNgNplPhFJ7n9r71N7H7P3Sq4wP+56FcXdWLkg6KTS74hUTRRc6RVGu2ymLGn+6EQ4jB07zIfRqRehUctCp5LCMtooDolvLIqp56FYL4kavFaBby+JrNQ8nxQgOsh68dl3Y9304zoZwGIbwyvZg38ckvW45hG69AN16EXq1IpyVcZDs+7YwZmS8Mi68ztCNhDPp720PvsgE8Mq5x8ph6WZz4JWVEVUJlo3HGoDVC1YMppvc5Nb9e4I4UV5ZLrzMOBxiMHmsfNWB4xxyYvSqOOMfrTCiKzZgSDBP1hVCgkFfCp8EbFAhIyhS4qthmVELjctBgA/A164NRxEanYvlEMUbt3Nws1tA3h6WQ3OzU1JYaynf5fZ+Hh/sEpkWEbpd38/B7QPMoyECRd7ebgHe7OR4W0lEaVfbOUZoiPo5562Q6/2MVnJws1NhTLhZoSG2E7GBnpfygdi17aL4I7WHmjsRIznEcM08DhkZtEJEw4ecGqNWBJP1PGrzMKIxFFgVuURTiZhxuhNxRuvr3QJM1rP8YdFvBkzXKIe6RlsFPtlD5BXCOZ7zJG275jpnBXj7sAC/L6NH6KzgwCsbHzQ0AUT6/Qx7b7NJHpYm9ysu7LkZeGWhavmw6SuirZy6X9o2WsZJ5sVyCGcFOdxCnh7xIDGxH4vk3XiF00JQNL00oVYWEjoMMtCvuNApajlP7D1Vuynl3lJO1FEo5CpSe5/a+9Tex+390mvbgk7BNw8uKTlR6Ptg4ie59I6yNpzkXeiWkWq/Xy/CeaME3SrqtnTrOYYCdOsF6NTy0KvnoN9gui7stVvNw2k+hH2fGZWMDfs2uutvdhvwX/9rDd49W4brnTqct4pwXAjQpei5OEhqWeg3C3DeKkO/XoJeOQ+nhQAOw5DzVbzMqHo83zsufOULg9ArSwaEGReRg2BGt+QxxPMQKJmTym51yO3HEjp5+6rOkp7z0CmiFpN+jMwzo7dlap/217/vFC3sC7YCpcoScuceRZggeVb0eRLt1UbENYVkBWR6SJpm+KQTRA/Pq+0cXG1EMGpF0KsEzOD5sOd5cBBgrLhT8qBXj+C8iURZoxXSuMkxRfMcDJcLDIw0rZ3lhGnjtQguN1Bp+vZ+kZEFlpUE4ps5uNoRhIIi0bgM080iDJbRRTxZL3IiRq75tVuCm/tVRSQQ3+skhSWp/RJcbZX4JGnYRjVrEi4kDJdzjDCMyCGLjBTSrE5PkxD13JriPSODJM2e8UY+dowpWVvdrn9XZoKQRXjzACeAb3ZK8LyAhIqHvge9KvKMjFfZ60rAV6/IT+LBeBW9R/uuAy/vobTFsOVynpKxxn9C/CNCXd5hniSbhbxQd4w0xEw6YfqqX89VSQpjJLEmy6E3eWJ0ms/AoM7GfJF5IIoZY7K3CZ0ykx6RPASpvU/tfWrvVXu/dJzNoKaSXFZHSYTlDBc0O8n+v+1d2XbaSBDNwyQYSYhVG9pYM06MwXG8TH5gMg8zyTlzJvFk8RJjg/BG4rAmH3/nodStFsj2fAAP9yB1CwmwVVVdqro3LPxTJRznM+hqYdrSKSLwNPTdUuyfve9pOHfz6Lk6em4J52zcLXH0nCJOCrmQfEvCcUlF4Gm4blq4fU6cK/O9On7sNzDfr2K+X8WP32r4+aqOn/sNTF5UMayV8Vml1OhnlToOek4RA79E/CqujjO7hFOjgKOcgo+KhIN0Cv+upfBnSsIfqsS1X4bNqPV32EiuyWB8EQyRbksSB8TD84s8EhEvRYbrwvxfJPFCJI/LHMs8Fou4m3fisk6ralZjwlqqKd2ZQVen5+43zQLvfCKa+jyXh/j2jPSARIhdTDEnu66R8rNfQL9cQFePWm+PsoxYTegWWUtFKWe+egtXQU8IH9KUSj/KKRi4Odw+I9ZopvfFNL/EbXH/PmXm0aaFb+sGzt0sgko+Fgjdxc68HIQsB0YxZusEiAEPZ75+LgZbwrmfEWs0zWsx1W12zKitkUq4peKmqWMcXudrSwiUEr4/zVkLx4jBGLXmX9TIiX1WiJPndWoNb3NpgedDDQOYNFeTZ62xA4da6w9SlO04yVPm6KYeJ3pj74uEaml74JGBJw4iUfrisaDjFel7sbGI0FEOMw4K1xv7pCTLfNwL4fHFoZoi4VeTakzYY0zRmZ7qa0vOVXSwjL/pSzEerK3s/crer+z9sr1/xOoFWAfGmRkWGulE/86KuNgz4MA1MPB1BB4RudHrIoro+3Rz9D0TgW8i8IphlKajaxZwWFBwWFDQ9zQMf7Ux7VQw363gx56P+b6P+X4Vs90aprsuprs+pjtVzHZ8zHb82Nj8VQWjbQfXTR1f9BxFkRKxkZ4ZefS8AoJKCRcV+tx9h67fLWXxVpbwOiNHFfg1hRdyXvMq+EKIHC4bVLAlIqZ9kiiM90CH0QIfDWuX5G2SzrJQHCt4CxwVgU/icpe1bCTmJ6Qrh09DPaoE/ad7xfVi3UtxiPNce0dYDVw/LSCo5HHm0MrhMCfhRM8ImZFy6CC1e+UpkmUc9BhIHFQLbzq6qYbrOqfBv27quGpouGpouKyXSOm8VkLfz5OIqEE31vuUhH8er+E4n8F1nSj8x20z5OCx7g08KPiIgh/x+O8tHeN2GUGlhL5fxGjTwLgdHtumIIOOtRDJBpgPXM9awN3z400jGS0L45aF0YZJrwnnG3d0jFsWAq+Is3IG3zc0jDv6A5/RWvgdIikE9t3HbZJZ+P7cQNfK4SCdxrsnaRypGZzrWbxRFbwpSLiuS/HAp07Ea1d+Bj2TWKNZHc1JnkjaiKBR5cFTFPxE2Z+bOnHAnOpUy/NRTvFWcNYlltzVJS0Jl7IusUjGI0X1MwKRJCvuFrvcFjM3ZyYVgjNlbvY+0S6TrU4LnDDppTk2f25RDQg9XlN4XdDK3q/s/creL9v7R0SQpHAa+a5BXBRMQbmrqwjsIi4qBi4qBvqehsDXOQYiPJMQ7l/4Fk9V9ZwiTks5fFQoSg/sImYdD7M9wmTHwfQlYbJtY7JtY/bCxnzbweyFi/m2h8m2i8m2i+nLaJvtz3crmO1VMNqy8XWdrntqZsM0XpZuak+j71E1cVUz8E7P4neJPScP085h9w6RRmWEf0YqrIy1NXpyqG6r8K6BWOeRwBkRISJ/umooUQti2MY5qMocQUXi5w+E1klxTFTR5oZf6HBiQnRsRc6yGLQvEOdtLoMyHzrPgty18r8rG8Kc4+0GOdOjkoy+myMn3DZ51uW2HQ8CxHOITnX5GgmOfcGhj9uRw2ZOeBGUubHQs/JhrQDdID0ri8t6iTSSNm1MOgQWHDGiwuXAhMHmx006Nq4atGq+3bAw3Spj3HYwbjtL52AkiARnYZ/ASBeT5qLgzY4RLiZhtGWH52K/TxnTLQ+jlotBtYjDrIy+rWLcsjHpuOHfKjkgi64rjpmYdGj7dsPCTVNH3y3gVMvig5zC+8cyTvIZDOtFjFo6pltl/G3k8Vc+jWGY1bnwSQPsVMvgOBfpaDHx1EtPwXCBFZy2pVgQRIy5GXQNiWQyQs0w4v1JR0RyjK05Ni5zVmSSgEiHBblpzmZ9bsgxWY2+LaNnr6Fnr3FJDRboLIq9sgJw1mG0CKIHkDmhHZMMSDqWBUGf1F94se5xTo7Nr+z9yt6v7H1k7/8D0r76lqArEPYAAAAASUVORK5CYII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8324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838200"/>
            <a:ext cx="8839200" cy="60198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Important declarations for HTML5+: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/>
              <a:t>DTD - </a:t>
            </a:r>
            <a:r>
              <a:rPr lang="en-US" sz="1800" dirty="0" smtClean="0">
                <a:solidFill>
                  <a:srgbClr val="FFFF00"/>
                </a:solidFill>
              </a:rPr>
              <a:t>&lt;!DOCTYPE html&gt;</a:t>
            </a:r>
            <a:r>
              <a:rPr lang="bg-BG" sz="1800" dirty="0" smtClean="0">
                <a:solidFill>
                  <a:srgbClr val="FFFF00"/>
                </a:solidFill>
              </a:rPr>
              <a:t>;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800" dirty="0" smtClean="0"/>
              <a:t>Meta data to specifying the page language</a:t>
            </a:r>
            <a:r>
              <a:rPr lang="bg-BG" sz="1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&lt;</a:t>
            </a:r>
            <a:r>
              <a:rPr lang="en-US" sz="1800" dirty="0">
                <a:solidFill>
                  <a:srgbClr val="FFFF00"/>
                </a:solidFill>
              </a:rPr>
              <a:t>html </a:t>
            </a:r>
            <a:r>
              <a:rPr lang="en-US" sz="1800" dirty="0" err="1">
                <a:solidFill>
                  <a:srgbClr val="FFFF00"/>
                </a:solidFill>
              </a:rPr>
              <a:t>lang</a:t>
            </a:r>
            <a:r>
              <a:rPr lang="en-US" sz="1800" dirty="0">
                <a:solidFill>
                  <a:srgbClr val="FFFF00"/>
                </a:solidFill>
              </a:rPr>
              <a:t>="</a:t>
            </a:r>
            <a:r>
              <a:rPr lang="en-US" sz="1800" dirty="0" err="1">
                <a:solidFill>
                  <a:srgbClr val="00B0F0"/>
                </a:solidFill>
              </a:rPr>
              <a:t>en</a:t>
            </a:r>
            <a:r>
              <a:rPr lang="en-US" sz="1800" dirty="0">
                <a:solidFill>
                  <a:srgbClr val="00B0F0"/>
                </a:solidFill>
              </a:rPr>
              <a:t>-US</a:t>
            </a:r>
            <a:r>
              <a:rPr lang="en-US" sz="1800" dirty="0" smtClean="0">
                <a:solidFill>
                  <a:srgbClr val="FFFF00"/>
                </a:solidFill>
              </a:rPr>
              <a:t>"&gt;</a:t>
            </a:r>
            <a:r>
              <a:rPr lang="en-US" sz="1800" dirty="0" smtClean="0"/>
              <a:t>, </a:t>
            </a:r>
            <a:r>
              <a:rPr lang="en-US" dirty="0" smtClean="0"/>
              <a:t>character encoding </a:t>
            </a:r>
            <a:r>
              <a:rPr lang="en-US" dirty="0" smtClean="0">
                <a:solidFill>
                  <a:srgbClr val="FFFF00"/>
                </a:solidFill>
              </a:rPr>
              <a:t>&lt;meta</a:t>
            </a:r>
            <a:r>
              <a:rPr lang="en-US" dirty="0">
                <a:solidFill>
                  <a:srgbClr val="FFFF00"/>
                </a:solidFill>
              </a:rPr>
              <a:t> charset="UTF-8</a:t>
            </a:r>
            <a:r>
              <a:rPr lang="en-US" dirty="0" smtClean="0">
                <a:solidFill>
                  <a:srgbClr val="FFFF00"/>
                </a:solidFill>
              </a:rPr>
              <a:t>"&gt;</a:t>
            </a:r>
            <a:r>
              <a:rPr lang="bg-BG" dirty="0" smtClean="0"/>
              <a:t>, </a:t>
            </a:r>
            <a:r>
              <a:rPr lang="en-US" dirty="0"/>
              <a:t>description of your web </a:t>
            </a:r>
            <a:r>
              <a:rPr lang="en-US" dirty="0" smtClean="0"/>
              <a:t>page, setting the viewport </a:t>
            </a:r>
            <a:r>
              <a:rPr lang="en-US" sz="1800" dirty="0" smtClean="0"/>
              <a:t>etc</a:t>
            </a:r>
            <a:r>
              <a:rPr lang="en-US" sz="1800" dirty="0"/>
              <a:t>.</a:t>
            </a:r>
            <a:endParaRPr lang="bg-BG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200" dirty="0" smtClean="0">
                <a:solidFill>
                  <a:srgbClr val="00B0F0"/>
                </a:solidFill>
              </a:rPr>
              <a:t>The default declaring in HTML5 like</a:t>
            </a:r>
            <a:r>
              <a:rPr lang="bg-BG" sz="2200" dirty="0" smtClean="0">
                <a:solidFill>
                  <a:srgbClr val="00B0F0"/>
                </a:solidFill>
              </a:rPr>
              <a:t> </a:t>
            </a:r>
            <a:r>
              <a:rPr lang="en-US" sz="2200" dirty="0" smtClean="0">
                <a:solidFill>
                  <a:srgbClr val="FFFF00"/>
                </a:solidFill>
              </a:rPr>
              <a:t>DTD, page language, character encoding </a:t>
            </a:r>
            <a:r>
              <a:rPr lang="en-US" sz="2200" dirty="0" smtClean="0"/>
              <a:t>etc., is important for</a:t>
            </a:r>
            <a:r>
              <a:rPr lang="en-US" sz="2200" dirty="0" smtClean="0">
                <a:solidFill>
                  <a:srgbClr val="00B0F0"/>
                </a:solidFill>
              </a:rPr>
              <a:t> </a:t>
            </a:r>
            <a:r>
              <a:rPr lang="en-US" sz="2200" dirty="0" smtClean="0">
                <a:solidFill>
                  <a:srgbClr val="FFFF00"/>
                </a:solidFill>
              </a:rPr>
              <a:t>accessibility applications </a:t>
            </a:r>
            <a:r>
              <a:rPr lang="en-US" sz="2200" dirty="0" smtClean="0"/>
              <a:t>(screen readers) and search engines.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200" dirty="0">
                <a:solidFill>
                  <a:srgbClr val="00B0F0"/>
                </a:solidFill>
              </a:rPr>
              <a:t>HTML5 Browser Support:</a:t>
            </a:r>
            <a:endParaRPr lang="en-US" sz="2200" dirty="0" smtClean="0">
              <a:solidFill>
                <a:srgbClr val="00B0F0"/>
              </a:solidFill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92D050"/>
                </a:solidFill>
              </a:rPr>
              <a:t>HTML5+ is supported in all modern </a:t>
            </a:r>
            <a:r>
              <a:rPr lang="en-US" sz="1800" dirty="0" smtClean="0">
                <a:solidFill>
                  <a:srgbClr val="92D050"/>
                </a:solidFill>
              </a:rPr>
              <a:t>browsers;</a:t>
            </a:r>
            <a:endParaRPr lang="bg-BG" sz="1800" dirty="0" smtClean="0">
              <a:solidFill>
                <a:srgbClr val="92D050"/>
              </a:solidFill>
            </a:endParaRP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How </a:t>
            </a:r>
            <a:r>
              <a:rPr lang="en-US" sz="1800" dirty="0">
                <a:solidFill>
                  <a:srgbClr val="FFFF00"/>
                </a:solidFill>
              </a:rPr>
              <a:t>older browsers to handle "unknown elements</a:t>
            </a:r>
            <a:r>
              <a:rPr lang="en-US" sz="1800" dirty="0" smtClean="0">
                <a:solidFill>
                  <a:srgbClr val="FFFF00"/>
                </a:solidFill>
              </a:rPr>
              <a:t>“?;</a:t>
            </a:r>
            <a:endParaRPr lang="en-US" sz="1800" dirty="0">
              <a:solidFill>
                <a:srgbClr val="FFFF00"/>
              </a:solidFill>
            </a:endParaRP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92D050"/>
                </a:solidFill>
              </a:rPr>
              <a:t>Update browser or use plugin like HTML5Shiv </a:t>
            </a:r>
            <a:r>
              <a:rPr lang="en-US" sz="1800" dirty="0">
                <a:solidFill>
                  <a:srgbClr val="92D050"/>
                </a:solidFill>
              </a:rPr>
              <a:t>for IE (created by </a:t>
            </a:r>
            <a:r>
              <a:rPr lang="en-US" sz="1800" dirty="0" err="1">
                <a:solidFill>
                  <a:srgbClr val="92D050"/>
                </a:solidFill>
              </a:rPr>
              <a:t>Sjoerd</a:t>
            </a:r>
            <a:r>
              <a:rPr lang="en-US" sz="1800" dirty="0">
                <a:solidFill>
                  <a:srgbClr val="92D050"/>
                </a:solidFill>
              </a:rPr>
              <a:t> </a:t>
            </a:r>
            <a:r>
              <a:rPr lang="en-US" sz="1800" dirty="0" err="1">
                <a:solidFill>
                  <a:srgbClr val="92D050"/>
                </a:solidFill>
              </a:rPr>
              <a:t>Visscher</a:t>
            </a:r>
            <a:r>
              <a:rPr lang="en-US" sz="1800" dirty="0">
                <a:solidFill>
                  <a:srgbClr val="92D050"/>
                </a:solidFill>
              </a:rPr>
              <a:t>);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FFFF00"/>
                </a:solidFill>
              </a:rPr>
              <a:t>Download or use </a:t>
            </a:r>
            <a:r>
              <a:rPr lang="en-US" sz="1800" dirty="0" smtClean="0">
                <a:solidFill>
                  <a:srgbClr val="FFFF00"/>
                </a:solidFill>
              </a:rPr>
              <a:t>CDN</a:t>
            </a:r>
            <a:r>
              <a:rPr lang="bg-BG" sz="1800" dirty="0" smtClean="0">
                <a:solidFill>
                  <a:srgbClr val="FFFF00"/>
                </a:solidFill>
              </a:rPr>
              <a:t>?! </a:t>
            </a:r>
            <a:r>
              <a:rPr lang="en-US" sz="1800" dirty="0" smtClean="0">
                <a:solidFill>
                  <a:srgbClr val="FFFF00"/>
                </a:solidFill>
              </a:rPr>
              <a:t>Why to use JS code in HTML comments</a:t>
            </a:r>
            <a:r>
              <a:rPr lang="bg-BG" sz="1800" dirty="0" smtClean="0">
                <a:solidFill>
                  <a:srgbClr val="FFFF00"/>
                </a:solidFill>
              </a:rPr>
              <a:t>?!</a:t>
            </a:r>
            <a:endParaRPr lang="en-US" sz="1800" dirty="0">
              <a:solidFill>
                <a:srgbClr val="FFFF0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endParaRPr lang="en-US" dirty="0">
              <a:solidFill>
                <a:srgbClr val="00B0F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66881"/>
            <a:ext cx="7924800" cy="591312"/>
          </a:xfrm>
        </p:spPr>
        <p:txBody>
          <a:bodyPr/>
          <a:lstStyle/>
          <a:p>
            <a:pPr lvl="1" algn="ctr" rtl="0">
              <a:spcBef>
                <a:spcPct val="0"/>
              </a:spcBef>
            </a:pPr>
            <a:r>
              <a:rPr lang="en-US" sz="2800" dirty="0" smtClean="0">
                <a:solidFill>
                  <a:srgbClr val="FFC000"/>
                </a:solidFill>
              </a:rPr>
              <a:t>HTML5+</a:t>
            </a:r>
            <a:r>
              <a:rPr lang="bg-BG" sz="2800" dirty="0" smtClean="0">
                <a:solidFill>
                  <a:srgbClr val="FFC000"/>
                </a:solidFill>
              </a:rPr>
              <a:t> </a:t>
            </a:r>
            <a:r>
              <a:rPr lang="en-US" sz="2800" dirty="0" smtClean="0">
                <a:solidFill>
                  <a:srgbClr val="FFC000"/>
                </a:solidFill>
              </a:rPr>
              <a:t>DECLARATION AND SUPPORT</a:t>
            </a:r>
            <a:endParaRPr lang="en-US" sz="2800" dirty="0">
              <a:solidFill>
                <a:srgbClr val="FFC00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200" y="680786"/>
            <a:ext cx="2057400" cy="91301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6</a:t>
            </a:fld>
            <a:endParaRPr kumimoji="0"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2600" y="5568696"/>
            <a:ext cx="5935992" cy="1283208"/>
          </a:xfrm>
          <a:prstGeom prst="rect">
            <a:avLst/>
          </a:prstGeom>
        </p:spPr>
      </p:pic>
      <p:pic>
        <p:nvPicPr>
          <p:cNvPr id="2050" name="Picture 2" descr="Image result for browser agent imag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2" y="3251838"/>
            <a:ext cx="2200275" cy="14274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6024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0" y="1066800"/>
            <a:ext cx="9144000" cy="57912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New </a:t>
            </a:r>
            <a:r>
              <a:rPr lang="en-US" sz="2400" dirty="0" smtClean="0">
                <a:solidFill>
                  <a:srgbClr val="00B0F0"/>
                </a:solidFill>
              </a:rPr>
              <a:t>structural (layout semantic) elements in HTML5+: 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900" dirty="0" smtClean="0"/>
              <a:t>&lt;header&gt;, &lt;section&gt;, &lt;footer&gt;, &lt;aside&gt;, &lt;</a:t>
            </a:r>
            <a:r>
              <a:rPr lang="en-US" sz="1900" dirty="0" err="1" smtClean="0"/>
              <a:t>nav</a:t>
            </a:r>
            <a:r>
              <a:rPr lang="en-US" sz="1900" dirty="0" smtClean="0"/>
              <a:t>&gt;, &lt;main&gt;, &lt;article&gt;, &lt;figure&gt;;</a:t>
            </a:r>
            <a:endParaRPr lang="en-US" sz="1900" dirty="0" smtClean="0">
              <a:solidFill>
                <a:srgbClr val="FFFF00"/>
              </a:solidFill>
            </a:endParaRP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dirty="0" smtClean="0"/>
              <a:t>these </a:t>
            </a:r>
            <a:r>
              <a:rPr lang="en-US" dirty="0"/>
              <a:t>are block-level elements.</a:t>
            </a:r>
            <a:r>
              <a:rPr lang="en-US" sz="1800" dirty="0" smtClean="0">
                <a:solidFill>
                  <a:srgbClr val="FFFF00"/>
                </a:solidFill>
              </a:rPr>
              <a:t> </a:t>
            </a:r>
            <a:r>
              <a:rPr lang="en-US" dirty="0" smtClean="0">
                <a:solidFill>
                  <a:srgbClr val="FFFF00"/>
                </a:solidFill>
              </a:rPr>
              <a:t>display</a:t>
            </a:r>
            <a:r>
              <a:rPr lang="en-US" dirty="0">
                <a:solidFill>
                  <a:srgbClr val="FFFF00"/>
                </a:solidFill>
              </a:rPr>
              <a:t>: block; </a:t>
            </a:r>
            <a:endParaRPr lang="en-US" sz="1800" dirty="0" smtClean="0">
              <a:solidFill>
                <a:srgbClr val="FFFF00"/>
              </a:solidFill>
            </a:endParaRPr>
          </a:p>
          <a:p>
            <a:pPr lvl="2" algn="just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FFFF00"/>
                </a:solidFill>
              </a:rPr>
              <a:t>Non-semantic elements - &lt;div&gt;</a:t>
            </a:r>
            <a:r>
              <a:rPr lang="bg-BG" sz="1800" dirty="0" smtClean="0">
                <a:solidFill>
                  <a:srgbClr val="FFFF00"/>
                </a:solidFill>
              </a:rPr>
              <a:t>, </a:t>
            </a:r>
            <a:r>
              <a:rPr lang="en-US" sz="1800" dirty="0" smtClean="0">
                <a:solidFill>
                  <a:srgbClr val="FFFF00"/>
                </a:solidFill>
              </a:rPr>
              <a:t>&lt;span&gt;.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Other structural: </a:t>
            </a:r>
            <a:r>
              <a:rPr lang="en-US" sz="1900" dirty="0" smtClean="0">
                <a:solidFill>
                  <a:srgbClr val="92D050"/>
                </a:solidFill>
              </a:rPr>
              <a:t>&lt;</a:t>
            </a:r>
            <a:r>
              <a:rPr lang="en-US" sz="1900" dirty="0">
                <a:solidFill>
                  <a:srgbClr val="92D050"/>
                </a:solidFill>
              </a:rPr>
              <a:t>mark&gt;, &lt;</a:t>
            </a:r>
            <a:r>
              <a:rPr lang="en-US" sz="1900" dirty="0" err="1">
                <a:solidFill>
                  <a:srgbClr val="92D050"/>
                </a:solidFill>
              </a:rPr>
              <a:t>menuitem</a:t>
            </a:r>
            <a:r>
              <a:rPr lang="en-US" sz="1900" dirty="0">
                <a:solidFill>
                  <a:srgbClr val="92D050"/>
                </a:solidFill>
              </a:rPr>
              <a:t>&gt;, &lt;meter&gt;, &lt;progress&gt;, &lt;</a:t>
            </a:r>
            <a:r>
              <a:rPr lang="en-US" sz="1900" dirty="0" err="1">
                <a:solidFill>
                  <a:srgbClr val="92D050"/>
                </a:solidFill>
              </a:rPr>
              <a:t>rp</a:t>
            </a:r>
            <a:r>
              <a:rPr lang="en-US" sz="1900" dirty="0">
                <a:solidFill>
                  <a:srgbClr val="92D050"/>
                </a:solidFill>
              </a:rPr>
              <a:t>&gt;, &lt;</a:t>
            </a:r>
            <a:r>
              <a:rPr lang="en-US" sz="1900" dirty="0" err="1">
                <a:solidFill>
                  <a:srgbClr val="92D050"/>
                </a:solidFill>
              </a:rPr>
              <a:t>rt</a:t>
            </a:r>
            <a:r>
              <a:rPr lang="en-US" sz="1900" dirty="0">
                <a:solidFill>
                  <a:srgbClr val="92D050"/>
                </a:solidFill>
              </a:rPr>
              <a:t>&gt;, &lt;ruby&gt;, &lt;</a:t>
            </a:r>
            <a:r>
              <a:rPr lang="en-US" sz="1900" dirty="0" smtClean="0">
                <a:solidFill>
                  <a:srgbClr val="92D050"/>
                </a:solidFill>
              </a:rPr>
              <a:t>details&gt;, </a:t>
            </a:r>
            <a:r>
              <a:rPr lang="en-US" sz="1900" dirty="0">
                <a:solidFill>
                  <a:srgbClr val="92D050"/>
                </a:solidFill>
              </a:rPr>
              <a:t>&lt;summary&gt;, &lt;time</a:t>
            </a:r>
            <a:r>
              <a:rPr lang="en-US" sz="1900" dirty="0" smtClean="0">
                <a:solidFill>
                  <a:srgbClr val="92D050"/>
                </a:solidFill>
              </a:rPr>
              <a:t>&gt;, &lt;</a:t>
            </a:r>
            <a:r>
              <a:rPr lang="en-US" sz="1900" dirty="0" err="1">
                <a:solidFill>
                  <a:srgbClr val="92D050"/>
                </a:solidFill>
              </a:rPr>
              <a:t>wbr</a:t>
            </a:r>
            <a:r>
              <a:rPr lang="en-US" sz="1900" dirty="0" smtClean="0">
                <a:solidFill>
                  <a:srgbClr val="92D050"/>
                </a:solidFill>
              </a:rPr>
              <a:t>&gt; </a:t>
            </a:r>
            <a:r>
              <a:rPr lang="en-US" sz="2000" dirty="0"/>
              <a:t>etc</a:t>
            </a:r>
            <a:r>
              <a:rPr lang="en-US" sz="2000" dirty="0" smtClean="0"/>
              <a:t>.;</a:t>
            </a:r>
            <a:r>
              <a:rPr lang="en-US" sz="1900" dirty="0" smtClean="0">
                <a:solidFill>
                  <a:srgbClr val="FFFF00"/>
                </a:solidFill>
              </a:rPr>
              <a:t> 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New Graphics </a:t>
            </a:r>
            <a:r>
              <a:rPr lang="en-US" sz="2400" dirty="0" smtClean="0">
                <a:solidFill>
                  <a:srgbClr val="00B0F0"/>
                </a:solidFill>
              </a:rPr>
              <a:t>elements:</a:t>
            </a:r>
            <a:r>
              <a:rPr lang="en-US" sz="2400" dirty="0">
                <a:solidFill>
                  <a:srgbClr val="FFFF00"/>
                </a:solidFill>
              </a:rPr>
              <a:t> </a:t>
            </a:r>
            <a:r>
              <a:rPr lang="en-US" sz="1900" dirty="0" smtClean="0">
                <a:solidFill>
                  <a:srgbClr val="92D050"/>
                </a:solidFill>
              </a:rPr>
              <a:t>&lt;canvas&gt;</a:t>
            </a:r>
            <a:r>
              <a:rPr lang="bg-BG" sz="1900" dirty="0" smtClean="0">
                <a:solidFill>
                  <a:srgbClr val="92D050"/>
                </a:solidFill>
              </a:rPr>
              <a:t>,</a:t>
            </a:r>
            <a:r>
              <a:rPr lang="en-US" sz="1900" dirty="0" smtClean="0">
                <a:solidFill>
                  <a:srgbClr val="92D050"/>
                </a:solidFill>
              </a:rPr>
              <a:t> &lt;</a:t>
            </a:r>
            <a:r>
              <a:rPr lang="en-US" sz="1900" dirty="0" err="1" smtClean="0">
                <a:solidFill>
                  <a:srgbClr val="92D050"/>
                </a:solidFill>
              </a:rPr>
              <a:t>svg</a:t>
            </a:r>
            <a:r>
              <a:rPr lang="en-US" sz="1900" dirty="0" smtClean="0">
                <a:solidFill>
                  <a:srgbClr val="92D050"/>
                </a:solidFill>
              </a:rPr>
              <a:t>&gt;</a:t>
            </a:r>
            <a:r>
              <a:rPr lang="bg-BG" sz="1900" dirty="0" smtClean="0">
                <a:solidFill>
                  <a:srgbClr val="92D050"/>
                </a:solidFill>
              </a:rPr>
              <a:t>, </a:t>
            </a:r>
            <a:r>
              <a:rPr lang="en-US" sz="1900" dirty="0"/>
              <a:t>&lt;</a:t>
            </a:r>
            <a:r>
              <a:rPr lang="en-US" sz="1900" dirty="0" smtClean="0"/>
              <a:t>picture&gt;</a:t>
            </a:r>
            <a:r>
              <a:rPr lang="bg-BG" sz="1900" dirty="0" smtClean="0"/>
              <a:t> </a:t>
            </a:r>
            <a:r>
              <a:rPr lang="en-US" sz="1900" dirty="0" smtClean="0">
                <a:solidFill>
                  <a:srgbClr val="92D050"/>
                </a:solidFill>
              </a:rPr>
              <a:t>etc</a:t>
            </a:r>
            <a:r>
              <a:rPr lang="en-US" sz="1900" dirty="0" smtClean="0">
                <a:solidFill>
                  <a:srgbClr val="92D050"/>
                </a:solidFill>
              </a:rPr>
              <a:t>.</a:t>
            </a:r>
            <a:endParaRPr lang="bg-BG" sz="1900" dirty="0" smtClean="0">
              <a:solidFill>
                <a:srgbClr val="92D05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900" dirty="0">
                <a:solidFill>
                  <a:srgbClr val="92D050"/>
                </a:solidFill>
                <a:hlinkClick r:id="rId3"/>
              </a:rPr>
              <a:t>https://</a:t>
            </a:r>
            <a:r>
              <a:rPr lang="en-US" sz="1900" dirty="0" smtClean="0">
                <a:solidFill>
                  <a:srgbClr val="92D050"/>
                </a:solidFill>
                <a:hlinkClick r:id="rId3"/>
              </a:rPr>
              <a:t>css-tricks.com/when-to-use-svg-vs-when-to-use-canvas/</a:t>
            </a:r>
            <a:endParaRPr lang="bg-BG" sz="1900" dirty="0" smtClean="0">
              <a:solidFill>
                <a:srgbClr val="92D050"/>
              </a:solidFill>
            </a:endParaRPr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900" dirty="0" smtClean="0">
                <a:solidFill>
                  <a:srgbClr val="92D050"/>
                </a:solidFill>
                <a:hlinkClick r:id="rId4"/>
              </a:rPr>
              <a:t>http</a:t>
            </a:r>
            <a:r>
              <a:rPr lang="en-US" sz="1900" dirty="0">
                <a:solidFill>
                  <a:srgbClr val="92D050"/>
                </a:solidFill>
                <a:hlinkClick r:id="rId4"/>
              </a:rPr>
              <a:t>://responsivelogos.co.uk</a:t>
            </a:r>
            <a:r>
              <a:rPr lang="en-US" sz="1900" dirty="0" smtClean="0">
                <a:solidFill>
                  <a:srgbClr val="92D050"/>
                </a:solidFill>
                <a:hlinkClick r:id="rId4"/>
              </a:rPr>
              <a:t>/</a:t>
            </a:r>
            <a:endParaRPr lang="en-US" sz="1900" dirty="0" smtClean="0">
              <a:solidFill>
                <a:srgbClr val="92D050"/>
              </a:solidFill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New </a:t>
            </a:r>
            <a:r>
              <a:rPr lang="en-US" sz="2400" dirty="0">
                <a:solidFill>
                  <a:srgbClr val="00B0F0"/>
                </a:solidFill>
              </a:rPr>
              <a:t>multimedia elements: </a:t>
            </a:r>
            <a:endParaRPr lang="en-US" sz="2400" dirty="0" smtClean="0">
              <a:solidFill>
                <a:srgbClr val="00B0F0"/>
              </a:solidFill>
            </a:endParaRP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 smtClean="0">
                <a:solidFill>
                  <a:srgbClr val="92D050"/>
                </a:solidFill>
              </a:rPr>
              <a:t>&lt;audio&gt;, &lt;embed&gt;, &lt;source&gt;, &lt;track&gt;, &lt;video&gt;</a:t>
            </a:r>
            <a:r>
              <a:rPr lang="en-US" sz="1800" dirty="0"/>
              <a:t> &lt;object&gt; etc</a:t>
            </a:r>
            <a:r>
              <a:rPr lang="en-US" sz="1800" dirty="0" smtClean="0"/>
              <a:t>.;</a:t>
            </a:r>
            <a:endParaRPr lang="bg-BG" sz="1800" dirty="0" smtClean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US" sz="1800" dirty="0">
                <a:hlinkClick r:id="rId5"/>
              </a:rPr>
              <a:t>https://</a:t>
            </a:r>
            <a:r>
              <a:rPr lang="en-US" sz="1800" dirty="0" smtClean="0">
                <a:hlinkClick r:id="rId5"/>
              </a:rPr>
              <a:t>www.w3schools.com/html/html_media.asp</a:t>
            </a:r>
            <a:r>
              <a:rPr lang="bg-BG" sz="1800" dirty="0" smtClean="0"/>
              <a:t> </a:t>
            </a:r>
            <a:r>
              <a:rPr lang="en-US" sz="1800" dirty="0" smtClean="0"/>
              <a:t> </a:t>
            </a:r>
            <a:r>
              <a:rPr lang="en-US" sz="1800" dirty="0" smtClean="0">
                <a:solidFill>
                  <a:srgbClr val="FFFF00"/>
                </a:solidFill>
              </a:rPr>
              <a:t>	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New API's: </a:t>
            </a:r>
            <a:r>
              <a:rPr lang="en-US" sz="1800" dirty="0" smtClean="0"/>
              <a:t>HTML </a:t>
            </a:r>
            <a:r>
              <a:rPr lang="en-US" sz="1800" dirty="0"/>
              <a:t>Geolocation</a:t>
            </a:r>
            <a:r>
              <a:rPr lang="bg-BG" sz="1800" dirty="0"/>
              <a:t>,</a:t>
            </a:r>
            <a:r>
              <a:rPr lang="en-US" sz="1800" dirty="0"/>
              <a:t> Drag and Drop</a:t>
            </a:r>
            <a:r>
              <a:rPr lang="bg-BG" sz="1800" dirty="0"/>
              <a:t>, </a:t>
            </a:r>
            <a:r>
              <a:rPr lang="en-US" sz="1800" dirty="0"/>
              <a:t>Local Storage</a:t>
            </a:r>
            <a:r>
              <a:rPr lang="bg-BG" sz="1800" dirty="0"/>
              <a:t> </a:t>
            </a:r>
            <a:r>
              <a:rPr lang="en-US" sz="1800" dirty="0"/>
              <a:t>etc</a:t>
            </a:r>
            <a:r>
              <a:rPr lang="en-US" sz="1800" dirty="0" smtClean="0"/>
              <a:t>.</a:t>
            </a:r>
            <a:endParaRPr lang="bg-BG" sz="1800" dirty="0" smtClean="0"/>
          </a:p>
          <a:p>
            <a:pPr lvl="1" algn="just">
              <a:buFont typeface="Courier New" panose="02070309020205020404" pitchFamily="49" charset="0"/>
              <a:buChar char="o"/>
            </a:pPr>
            <a:r>
              <a:rPr lang="en-US" sz="1800" dirty="0">
                <a:hlinkClick r:id="rId6"/>
              </a:rPr>
              <a:t>https://</a:t>
            </a:r>
            <a:r>
              <a:rPr lang="en-US" sz="1800" dirty="0" smtClean="0">
                <a:hlinkClick r:id="rId6"/>
              </a:rPr>
              <a:t>www.w3schools.com/html/html5_geolocation.asp</a:t>
            </a:r>
            <a:r>
              <a:rPr lang="bg-BG" sz="1800" dirty="0" smtClean="0"/>
              <a:t> </a:t>
            </a:r>
            <a:endParaRPr lang="en-US" sz="1800" dirty="0" smtClean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Can create new elements: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dirty="0"/>
              <a:t>Custom </a:t>
            </a:r>
            <a:r>
              <a:rPr lang="en-US" dirty="0" smtClean="0"/>
              <a:t>Elements specification</a:t>
            </a:r>
            <a:r>
              <a:rPr lang="en-US" dirty="0"/>
              <a:t>: </a:t>
            </a:r>
            <a:r>
              <a:rPr lang="en-US" dirty="0">
                <a:hlinkClick r:id="rId7"/>
              </a:rPr>
              <a:t>https://developer.mozilla.org/en-US/docs/Web/API/Document/createElement</a:t>
            </a:r>
            <a:endParaRPr lang="en-US" dirty="0"/>
          </a:p>
          <a:p>
            <a:pPr lvl="1" algn="just">
              <a:buFont typeface="Courier New" panose="02070309020205020404" pitchFamily="49" charset="0"/>
              <a:buChar char="o"/>
            </a:pPr>
            <a:endParaRPr lang="en-US" sz="2400" dirty="0">
              <a:solidFill>
                <a:srgbClr val="00B0F0"/>
              </a:solidFill>
            </a:endParaRPr>
          </a:p>
          <a:p>
            <a:pPr marL="457200" lvl="1" indent="0" algn="just">
              <a:buNone/>
            </a:pPr>
            <a:endParaRPr lang="en-US" sz="1800" dirty="0">
              <a:solidFill>
                <a:srgbClr val="FFFF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0551"/>
            <a:ext cx="9144000" cy="782138"/>
          </a:xfrm>
        </p:spPr>
        <p:txBody>
          <a:bodyPr/>
          <a:lstStyle/>
          <a:p>
            <a:r>
              <a:rPr lang="en-US" sz="3400" dirty="0" smtClean="0">
                <a:solidFill>
                  <a:srgbClr val="FFC000"/>
                </a:solidFill>
              </a:rPr>
              <a:t>HTML5+ </a:t>
            </a:r>
            <a:r>
              <a:rPr lang="en-US" sz="3400" dirty="0">
                <a:solidFill>
                  <a:srgbClr val="FFC000"/>
                </a:solidFill>
              </a:rPr>
              <a:t>new </a:t>
            </a:r>
            <a:r>
              <a:rPr lang="en-US" sz="3400" dirty="0" smtClean="0">
                <a:solidFill>
                  <a:srgbClr val="FFC000"/>
                </a:solidFill>
              </a:rPr>
              <a:t>elements</a:t>
            </a:r>
            <a:r>
              <a:rPr lang="en-US" sz="3400" dirty="0">
                <a:solidFill>
                  <a:srgbClr val="FFC000"/>
                </a:solidFill>
              </a:rPr>
              <a:t>, new </a:t>
            </a:r>
            <a:r>
              <a:rPr lang="en-US" sz="3400" dirty="0" smtClean="0">
                <a:solidFill>
                  <a:srgbClr val="FFC000"/>
                </a:solidFill>
              </a:rPr>
              <a:t>opportunities</a:t>
            </a:r>
            <a:endParaRPr lang="en-US" sz="3400" dirty="0">
              <a:solidFill>
                <a:srgbClr val="FFC000"/>
              </a:solidFill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4659" y="3385691"/>
            <a:ext cx="2075981" cy="233547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930" y="1161419"/>
            <a:ext cx="1600339" cy="464860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7</a:t>
            </a:fld>
            <a:endParaRPr kumimoji="0"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34200" y="2209800"/>
            <a:ext cx="1439650" cy="67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80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52400" y="1219200"/>
            <a:ext cx="8839200" cy="5638800"/>
          </a:xfrm>
        </p:spPr>
        <p:txBody>
          <a:bodyPr>
            <a:normAutofit lnSpcReduction="10000"/>
          </a:bodyPr>
          <a:lstStyle/>
          <a:p>
            <a:pPr marL="342900" lvl="1" indent="-342900"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FFC000"/>
                </a:solidFill>
              </a:rPr>
              <a:t>WHAT IS semantic </a:t>
            </a:r>
            <a:r>
              <a:rPr lang="en-US" sz="2400" dirty="0" smtClean="0">
                <a:solidFill>
                  <a:srgbClr val="FFC000"/>
                </a:solidFill>
              </a:rPr>
              <a:t>html:</a:t>
            </a:r>
          </a:p>
          <a:p>
            <a:pPr marL="742950" lvl="2" indent="-342900">
              <a:buFont typeface="Wingdings" panose="05000000000000000000" pitchFamily="2" charset="2"/>
              <a:buChar char="Ø"/>
            </a:pPr>
            <a:r>
              <a:rPr lang="en-US" sz="2300" dirty="0" smtClean="0"/>
              <a:t>According </a:t>
            </a:r>
            <a:r>
              <a:rPr lang="en-US" sz="2300" dirty="0"/>
              <a:t>to the definition of W3C </a:t>
            </a:r>
            <a:r>
              <a:rPr lang="en-US" sz="2300" dirty="0">
                <a:solidFill>
                  <a:srgbClr val="FFFF00"/>
                </a:solidFill>
              </a:rPr>
              <a:t>“a semantic element clearly describes its meaning to both the </a:t>
            </a:r>
            <a:r>
              <a:rPr lang="en-US" sz="2300" dirty="0">
                <a:solidFill>
                  <a:srgbClr val="00B0F0"/>
                </a:solidFill>
              </a:rPr>
              <a:t>browser</a:t>
            </a:r>
            <a:r>
              <a:rPr lang="en-US" sz="2300" dirty="0">
                <a:solidFill>
                  <a:srgbClr val="FFFF00"/>
                </a:solidFill>
              </a:rPr>
              <a:t> and the </a:t>
            </a:r>
            <a:r>
              <a:rPr lang="en-US" sz="2300" dirty="0">
                <a:solidFill>
                  <a:srgbClr val="00B0F0"/>
                </a:solidFill>
              </a:rPr>
              <a:t>developer</a:t>
            </a:r>
            <a:r>
              <a:rPr lang="en-US" sz="2300" dirty="0" smtClean="0">
                <a:solidFill>
                  <a:srgbClr val="FFFF00"/>
                </a:solidFill>
              </a:rPr>
              <a:t>”;</a:t>
            </a:r>
            <a:endParaRPr lang="en-US" sz="2300" dirty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300" dirty="0">
                <a:solidFill>
                  <a:srgbClr val="FFC000"/>
                </a:solidFill>
              </a:rPr>
              <a:t>Semantic elements = elements with a </a:t>
            </a:r>
            <a:r>
              <a:rPr lang="en-US" sz="2300" dirty="0" smtClean="0">
                <a:solidFill>
                  <a:srgbClr val="FFC000"/>
                </a:solidFill>
              </a:rPr>
              <a:t>meaning.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>
                <a:solidFill>
                  <a:srgbClr val="00B0F0"/>
                </a:solidFill>
              </a:rPr>
              <a:t>Browsers </a:t>
            </a:r>
            <a:r>
              <a:rPr lang="en-US" sz="2400" dirty="0">
                <a:solidFill>
                  <a:srgbClr val="FFFF00"/>
                </a:solidFill>
              </a:rPr>
              <a:t>understand roles of the elements </a:t>
            </a:r>
            <a:r>
              <a:rPr lang="en-US" sz="2400" dirty="0">
                <a:solidFill>
                  <a:srgbClr val="00B0F0"/>
                </a:solidFill>
              </a:rPr>
              <a:t>inside of </a:t>
            </a:r>
            <a:r>
              <a:rPr lang="en-US" sz="2400" dirty="0" smtClean="0">
                <a:solidFill>
                  <a:srgbClr val="00B0F0"/>
                </a:solidFill>
              </a:rPr>
              <a:t>document:</a:t>
            </a:r>
            <a:endParaRPr lang="en-US" sz="2400" dirty="0">
              <a:solidFill>
                <a:srgbClr val="00B0F0"/>
              </a:solidFill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en-US" sz="2100" dirty="0" smtClean="0">
                <a:solidFill>
                  <a:srgbClr val="FFC000"/>
                </a:solidFill>
              </a:rPr>
              <a:t>&lt;</a:t>
            </a:r>
            <a:r>
              <a:rPr lang="en-US" sz="2100" dirty="0">
                <a:solidFill>
                  <a:srgbClr val="FFC000"/>
                </a:solidFill>
              </a:rPr>
              <a:t>header&gt;, &lt;footer&gt;, &lt;section</a:t>
            </a:r>
            <a:r>
              <a:rPr lang="en-US" sz="2100" dirty="0" smtClean="0">
                <a:solidFill>
                  <a:srgbClr val="FFC000"/>
                </a:solidFill>
              </a:rPr>
              <a:t>&gt;, &lt;</a:t>
            </a:r>
            <a:r>
              <a:rPr lang="en-US" sz="2100" dirty="0" err="1">
                <a:solidFill>
                  <a:srgbClr val="FFC000"/>
                </a:solidFill>
              </a:rPr>
              <a:t>nav</a:t>
            </a:r>
            <a:r>
              <a:rPr lang="en-US" sz="2100" dirty="0">
                <a:solidFill>
                  <a:srgbClr val="FFC000"/>
                </a:solidFill>
              </a:rPr>
              <a:t>&gt;, &lt;article&gt;, &lt;time</a:t>
            </a:r>
            <a:r>
              <a:rPr lang="en-US" sz="2100" dirty="0" smtClean="0">
                <a:solidFill>
                  <a:srgbClr val="FFC000"/>
                </a:solidFill>
              </a:rPr>
              <a:t>&gt;.</a:t>
            </a:r>
            <a:endParaRPr lang="en-US" sz="2100" dirty="0">
              <a:solidFill>
                <a:srgbClr val="FFC0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Computers </a:t>
            </a:r>
            <a:r>
              <a:rPr lang="en-US" sz="2400" dirty="0" smtClean="0">
                <a:solidFill>
                  <a:srgbClr val="FFFF00"/>
                </a:solidFill>
              </a:rPr>
              <a:t>make sense of the meaning</a:t>
            </a:r>
            <a:r>
              <a:rPr lang="en-US" sz="2400" dirty="0" smtClean="0">
                <a:solidFill>
                  <a:srgbClr val="00B0F0"/>
                </a:solidFill>
              </a:rPr>
              <a:t> of your content.</a:t>
            </a:r>
          </a:p>
          <a:p>
            <a:pPr lvl="1"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(Pseudo-)Semantic Web </a:t>
            </a:r>
            <a:r>
              <a:rPr lang="en-US" sz="2400" dirty="0" smtClean="0"/>
              <a:t>(</a:t>
            </a:r>
            <a:r>
              <a:rPr lang="en-US" sz="2400" dirty="0"/>
              <a:t>&lt;header&gt;, &lt;footer&gt;, &lt;section&gt;, &lt;form&gt;, &lt;time&gt; etc</a:t>
            </a:r>
            <a:r>
              <a:rPr lang="en-US" sz="2400" dirty="0" smtClean="0"/>
              <a:t>.): "</a:t>
            </a:r>
            <a:r>
              <a:rPr lang="en-US" sz="2400" dirty="0" smtClean="0">
                <a:solidFill>
                  <a:srgbClr val="FFFF00"/>
                </a:solidFill>
              </a:rPr>
              <a:t>Allows data to be shared and reused across applications, enterprises, and communities</a:t>
            </a:r>
            <a:r>
              <a:rPr lang="en-US" sz="2400" dirty="0" smtClean="0"/>
              <a:t>.“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More searchable </a:t>
            </a:r>
            <a:r>
              <a:rPr lang="en-US" sz="2400" dirty="0" smtClean="0">
                <a:solidFill>
                  <a:srgbClr val="FFFF00"/>
                </a:solidFill>
              </a:rPr>
              <a:t>content that leads to a better search engine ranking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400" dirty="0" smtClean="0">
                <a:solidFill>
                  <a:srgbClr val="00B0F0"/>
                </a:solidFill>
              </a:rPr>
              <a:t>Screen readers can </a:t>
            </a:r>
            <a:r>
              <a:rPr lang="en-US" sz="2400" dirty="0" smtClean="0">
                <a:solidFill>
                  <a:srgbClr val="FFFF00"/>
                </a:solidFill>
              </a:rPr>
              <a:t>better interpret the meaning of our content.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en-US" dirty="0" smtClean="0"/>
              <a:t>Screen </a:t>
            </a:r>
            <a:r>
              <a:rPr lang="en-US" dirty="0"/>
              <a:t>readers convert digital text into synthesized speech.</a:t>
            </a:r>
            <a:endParaRPr lang="en-US" sz="2400" dirty="0" smtClean="0">
              <a:solidFill>
                <a:srgbClr val="FFFF00"/>
              </a:solidFill>
            </a:endParaRPr>
          </a:p>
          <a:p>
            <a:endParaRPr lang="en-US" sz="1800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" y="228600"/>
            <a:ext cx="7924800" cy="782138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rgbClr val="FFC000"/>
                </a:solidFill>
              </a:rPr>
              <a:t>Html5+ semantics</a:t>
            </a:r>
            <a:endParaRPr lang="bg-BG" sz="3600" dirty="0">
              <a:solidFill>
                <a:srgbClr val="FFC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48" y="396602"/>
            <a:ext cx="921204" cy="6141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5606" y="286056"/>
            <a:ext cx="1171194" cy="8772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053" y="3432027"/>
            <a:ext cx="1129987" cy="844849"/>
          </a:xfrm>
          <a:prstGeom prst="rect">
            <a:avLst/>
          </a:prstGeom>
        </p:spPr>
      </p:pic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8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53003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7284" y="134983"/>
            <a:ext cx="8382000" cy="533400"/>
          </a:xfrm>
        </p:spPr>
        <p:txBody>
          <a:bodyPr/>
          <a:lstStyle/>
          <a:p>
            <a:r>
              <a:rPr lang="en-US" sz="3600" dirty="0">
                <a:solidFill>
                  <a:srgbClr val="FFC000"/>
                </a:solidFill>
              </a:rPr>
              <a:t>New </a:t>
            </a:r>
            <a:r>
              <a:rPr lang="bg-BG" sz="3600" dirty="0" smtClean="0">
                <a:solidFill>
                  <a:srgbClr val="FFC000"/>
                </a:solidFill>
              </a:rPr>
              <a:t>„</a:t>
            </a:r>
            <a:r>
              <a:rPr lang="en-US" sz="3600" dirty="0" smtClean="0">
                <a:solidFill>
                  <a:srgbClr val="FFC000"/>
                </a:solidFill>
              </a:rPr>
              <a:t>LAYOUT-Semantic</a:t>
            </a:r>
            <a:r>
              <a:rPr lang="bg-BG" sz="3600" dirty="0" smtClean="0">
                <a:solidFill>
                  <a:srgbClr val="FFC000"/>
                </a:solidFill>
              </a:rPr>
              <a:t>“</a:t>
            </a:r>
            <a:r>
              <a:rPr lang="en-US" sz="3600" dirty="0" smtClean="0">
                <a:solidFill>
                  <a:srgbClr val="FFC000"/>
                </a:solidFill>
              </a:rPr>
              <a:t> Elements 1</a:t>
            </a:r>
            <a:endParaRPr lang="bg-BG" sz="3600" b="1" dirty="0">
              <a:solidFill>
                <a:srgbClr val="FFC000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0" y="914400"/>
            <a:ext cx="5625084" cy="5943600"/>
          </a:xfrm>
        </p:spPr>
        <p:txBody>
          <a:bodyPr>
            <a:norm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HTML5 &lt;section&gt; Element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According </a:t>
            </a:r>
            <a:r>
              <a:rPr lang="en-US" dirty="0">
                <a:solidFill>
                  <a:srgbClr val="FFFF00"/>
                </a:solidFill>
              </a:rPr>
              <a:t>to W3C's HTML5 documentation: </a:t>
            </a:r>
            <a:r>
              <a:rPr lang="en-US" dirty="0" smtClean="0">
                <a:solidFill>
                  <a:srgbClr val="FFFF00"/>
                </a:solidFill>
              </a:rPr>
              <a:t>"</a:t>
            </a:r>
            <a:r>
              <a:rPr lang="en-US" dirty="0">
                <a:solidFill>
                  <a:srgbClr val="FFFF00"/>
                </a:solidFill>
              </a:rPr>
              <a:t>A section is a thematic grouping of content, typically with a heading</a:t>
            </a:r>
            <a:r>
              <a:rPr lang="en-US" dirty="0" smtClean="0">
                <a:solidFill>
                  <a:srgbClr val="FFFF00"/>
                </a:solidFill>
              </a:rPr>
              <a:t>.“</a:t>
            </a:r>
            <a:endParaRPr lang="en-US" sz="2800" dirty="0" smtClean="0">
              <a:solidFill>
                <a:srgbClr val="FFFF00"/>
              </a:solidFill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>
                <a:solidFill>
                  <a:srgbClr val="00B0F0"/>
                </a:solidFill>
              </a:rPr>
              <a:t>HTML5 &lt;article&gt; Element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Independent, </a:t>
            </a:r>
            <a:r>
              <a:rPr lang="en-US" dirty="0">
                <a:solidFill>
                  <a:srgbClr val="FFFF00"/>
                </a:solidFill>
              </a:rPr>
              <a:t>self-contained content.</a:t>
            </a:r>
            <a:endParaRPr lang="en-US" dirty="0" smtClean="0">
              <a:solidFill>
                <a:srgbClr val="FFFF0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>
                <a:solidFill>
                  <a:srgbClr val="FFFF00"/>
                </a:solidFill>
              </a:rPr>
              <a:t>can be used</a:t>
            </a:r>
            <a:r>
              <a:rPr lang="en-US" dirty="0" smtClean="0">
                <a:solidFill>
                  <a:srgbClr val="FFFF00"/>
                </a:solidFill>
              </a:rPr>
              <a:t>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Forum post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Blog post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Newspaper </a:t>
            </a:r>
            <a:r>
              <a:rPr lang="en-US" sz="1400" dirty="0" smtClean="0"/>
              <a:t>article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sz="1400" dirty="0"/>
              <a:t>Comment</a:t>
            </a:r>
            <a:endParaRPr lang="en-US" sz="1400" dirty="0" smtClean="0"/>
          </a:p>
          <a:p>
            <a:pPr>
              <a:buFont typeface="Courier New" panose="02070309020205020404" pitchFamily="49" charset="0"/>
              <a:buChar char="o"/>
            </a:pPr>
            <a:r>
              <a:rPr lang="en-US" sz="2000" dirty="0" smtClean="0">
                <a:solidFill>
                  <a:srgbClr val="00B0F0"/>
                </a:solidFill>
              </a:rPr>
              <a:t>Nesting &lt;article&gt; in &lt;section&gt; or Vice Versa?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rgbClr val="FFFF00"/>
                </a:solidFill>
              </a:rPr>
              <a:t>Can </a:t>
            </a:r>
            <a:r>
              <a:rPr lang="en-US" dirty="0">
                <a:solidFill>
                  <a:srgbClr val="FFFF00"/>
                </a:solidFill>
              </a:rPr>
              <a:t>we use the definitions to decide how to nest those elements? No, we cannot!</a:t>
            </a:r>
            <a:endParaRPr lang="en-US" sz="2800" dirty="0">
              <a:solidFill>
                <a:srgbClr val="FFFF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6372" y="392907"/>
            <a:ext cx="672056" cy="672056"/>
          </a:xfrm>
          <a:prstGeom prst="rect">
            <a:avLst/>
          </a:prstGeom>
        </p:spPr>
      </p:pic>
      <p:pic>
        <p:nvPicPr>
          <p:cNvPr id="7" name="Picture 5" descr="D:\Google Drive\PBSW\pp-images\html-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726" y="5068888"/>
            <a:ext cx="1352550" cy="847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48F39E-9C37-485F-AC97-16BB4BDF9F49}" type="slidenum">
              <a:rPr kumimoji="0" lang="en-US" smtClean="0"/>
              <a:t>9</a:t>
            </a:fld>
            <a:endParaRPr kumimoji="0" lang="en-US"/>
          </a:p>
        </p:txBody>
      </p:sp>
      <p:pic>
        <p:nvPicPr>
          <p:cNvPr id="3076" name="Picture 4" descr="Ð¡Ð²ÑÑÐ·Ð°Ð½Ð¾ Ð¸Ð·Ð¾Ð±ÑÐ°Ð¶ÐµÐ½Ð¸Ðµ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3772" y="2514600"/>
            <a:ext cx="2297634" cy="1504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6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10286727">
  <a:themeElements>
    <a:clrScheme name="Teal Template-Template">
      <a:dk1>
        <a:srgbClr val="000000"/>
      </a:dk1>
      <a:lt1>
        <a:srgbClr val="FFFFFF"/>
      </a:lt1>
      <a:dk2>
        <a:srgbClr val="056981"/>
      </a:dk2>
      <a:lt2>
        <a:srgbClr val="BEECE7"/>
      </a:lt2>
      <a:accent1>
        <a:srgbClr val="FFC000"/>
      </a:accent1>
      <a:accent2>
        <a:srgbClr val="6B8EC7"/>
      </a:accent2>
      <a:accent3>
        <a:srgbClr val="DF8045"/>
      </a:accent3>
      <a:accent4>
        <a:srgbClr val="35C595"/>
      </a:accent4>
      <a:accent5>
        <a:srgbClr val="FF9929"/>
      </a:accent5>
      <a:accent6>
        <a:srgbClr val="7D3DA1"/>
      </a:accent6>
      <a:hlink>
        <a:srgbClr val="F0ED7B"/>
      </a:hlink>
      <a:folHlink>
        <a:srgbClr val="F3EB4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91436" tIns="45718" rIns="91436" bIns="45718" numCol="1" rtlCol="0" anchor="ctr" anchorCtr="0" compatLnSpc="1">
        <a:prstTxWarp prst="textNoShape">
          <a:avLst/>
        </a:prstTxWarp>
      </a:bodyPr>
      <a:lstStyle>
        <a:defPPr algn="ctr" defTabSz="914099" fontAlgn="base">
          <a:spcBef>
            <a:spcPct val="0"/>
          </a:spcBef>
          <a:spcAft>
            <a:spcPct val="0"/>
          </a:spcAft>
          <a:defRPr sz="2300" dirty="0" smtClean="0"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White with Courier font for code slides">
  <a:themeElements>
    <a:clrScheme name="Blue Template-Template">
      <a:dk1>
        <a:srgbClr val="000000"/>
      </a:dk1>
      <a:lt1>
        <a:srgbClr val="FFFFFF"/>
      </a:lt1>
      <a:dk2>
        <a:srgbClr val="050595"/>
      </a:dk2>
      <a:lt2>
        <a:srgbClr val="FFFFFF"/>
      </a:lt2>
      <a:accent1>
        <a:srgbClr val="FFC000"/>
      </a:accent1>
      <a:accent2>
        <a:srgbClr val="3497AE"/>
      </a:accent2>
      <a:accent3>
        <a:srgbClr val="DF8045"/>
      </a:accent3>
      <a:accent4>
        <a:srgbClr val="7DCC2E"/>
      </a:accent4>
      <a:accent5>
        <a:srgbClr val="FF9929"/>
      </a:accent5>
      <a:accent6>
        <a:srgbClr val="7D3DA1"/>
      </a:accent6>
      <a:hlink>
        <a:srgbClr val="F3EB4F"/>
      </a:hlink>
      <a:folHlink>
        <a:srgbClr val="7DDD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headEnd type="none" w="med" len="med"/>
          <a:tailEnd type="none" w="med" len="med"/>
        </a:ln>
      </a:spPr>
      <a:bodyPr vert="horz" wrap="square" lIns="109728" tIns="54864" rIns="109728" bIns="54864" numCol="1" rtlCol="0" anchor="ctr" anchorCtr="0" compatLnSpc="1">
        <a:prstTxWarp prst="textNoShape">
          <a:avLst/>
        </a:prstTxWarp>
      </a:bodyPr>
      <a:lstStyle>
        <a:defPPr marL="0" marR="0" indent="0" algn="ctr" defTabSz="10969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2800" b="0" i="0" u="none" strike="noStrike" cap="none" normalizeH="0" baseline="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Segoe" pitchFamily="34" charset="0"/>
          </a:defRPr>
        </a:defPPr>
      </a:lstStyle>
      <a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Horizon">
  <a:themeElements>
    <a:clrScheme name="Custom 1">
      <a:dk1>
        <a:srgbClr val="000000"/>
      </a:dk1>
      <a:lt1>
        <a:srgbClr val="92D050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4DEA0D9-8046-43CD-8A10-923443DDBE1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TS010286727</Template>
  <TotalTime>7592</TotalTime>
  <Words>1060</Words>
  <Application>Microsoft Office PowerPoint</Application>
  <PresentationFormat>Презентация на цял екран (4:3)</PresentationFormat>
  <Paragraphs>238</Paragraphs>
  <Slides>22</Slides>
  <Notes>5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Заглавия на слайдовете</vt:lpstr>
      </vt:variant>
      <vt:variant>
        <vt:i4>22</vt:i4>
      </vt:variant>
    </vt:vector>
  </HeadingPairs>
  <TitlesOfParts>
    <vt:vector size="30" baseType="lpstr">
      <vt:lpstr>Arial</vt:lpstr>
      <vt:lpstr>Arial Narrow</vt:lpstr>
      <vt:lpstr>Calibri</vt:lpstr>
      <vt:lpstr>Courier New</vt:lpstr>
      <vt:lpstr>Wingdings</vt:lpstr>
      <vt:lpstr>TS010286727</vt:lpstr>
      <vt:lpstr>White with Courier font for code slides</vt:lpstr>
      <vt:lpstr>Horizon</vt:lpstr>
      <vt:lpstr> HTML5+ Layout elements,  Basic CSS properties,  Page Layout Techniques  </vt:lpstr>
      <vt:lpstr>Table of Content</vt:lpstr>
      <vt:lpstr>Design and web design </vt:lpstr>
      <vt:lpstr>Web design and layout</vt:lpstr>
      <vt:lpstr>Layout Techniques</vt:lpstr>
      <vt:lpstr>HTML5+ DECLARATION AND SUPPORT</vt:lpstr>
      <vt:lpstr>HTML5+ new elements, new opportunities</vt:lpstr>
      <vt:lpstr>Html5+ semantics</vt:lpstr>
      <vt:lpstr>New „LAYOUT-Semantic“ Elements 1</vt:lpstr>
      <vt:lpstr>New „LAYOUT-Semantic“ Elements 2</vt:lpstr>
      <vt:lpstr>Migration to html5+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 It’s time to take break or your turn to work?  </vt:lpstr>
      <vt:lpstr>Презентация на PowerPoint</vt:lpstr>
      <vt:lpstr>Презентация на PowerPoint</vt:lpstr>
      <vt:lpstr>Презентация на PowerPoint</vt:lpstr>
      <vt:lpstr> break, work or go home ? </vt:lpstr>
      <vt:lpstr>Презентация на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Presentation</dc:title>
  <dc:creator>hth</dc:creator>
  <cp:lastModifiedBy>ico</cp:lastModifiedBy>
  <cp:revision>457</cp:revision>
  <dcterms:created xsi:type="dcterms:W3CDTF">2012-10-20T03:45:39Z</dcterms:created>
  <dcterms:modified xsi:type="dcterms:W3CDTF">2021-04-14T13:41:12Z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TC102867279990</vt:lpwstr>
  </property>
</Properties>
</file>