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2"/>
    <p:sldMasterId id="2147483674" r:id="rId3"/>
    <p:sldMasterId id="2147483802" r:id="rId4"/>
  </p:sldMasterIdLst>
  <p:notesMasterIdLst>
    <p:notesMasterId r:id="rId16"/>
  </p:notesMasterIdLst>
  <p:handoutMasterIdLst>
    <p:handoutMasterId r:id="rId17"/>
  </p:handoutMasterIdLst>
  <p:sldIdLst>
    <p:sldId id="286" r:id="rId5"/>
    <p:sldId id="309" r:id="rId6"/>
    <p:sldId id="306" r:id="rId7"/>
    <p:sldId id="310" r:id="rId8"/>
    <p:sldId id="295" r:id="rId9"/>
    <p:sldId id="307" r:id="rId10"/>
    <p:sldId id="308" r:id="rId11"/>
    <p:sldId id="311" r:id="rId12"/>
    <p:sldId id="312" r:id="rId13"/>
    <p:sldId id="313" r:id="rId14"/>
    <p:sldId id="283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05" autoAdjust="0"/>
  </p:normalViewPr>
  <p:slideViewPr>
    <p:cSldViewPr>
      <p:cViewPr varScale="1">
        <p:scale>
          <a:sx n="105" d="100"/>
          <a:sy n="105" d="100"/>
        </p:scale>
        <p:origin x="171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56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3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5B82E2-DDCD-45C6-A5C7-2B2862271F18}" type="datetimeFigureOut">
              <a:rPr lang="bg-BG" smtClean="0"/>
              <a:t>9.5.2021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219DB7-42AB-47D4-8892-B978289B9E1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565731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6B4A8-51A9-4C8B-A09B-39745A3519B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7D76E-A8AF-413D-9588-EC8391EB9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329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10AE5-2F97-47C1-A4A1-E9FD41C5C571}" type="datetime1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5590967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2476B-732F-411F-80D2-13E1AB54D388}" type="datetime1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269735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7E05-32C5-4D94-BB77-1ECF2DD21A34}" type="datetime1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60382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10E58-86A6-4864-B14E-AACFDEE00183}" type="datetime1">
              <a:rPr lang="en-US" smtClean="0"/>
              <a:t>5/9/2021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300329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833EA-5D60-4A00-98D9-3096E7142636}" type="datetime1">
              <a:rPr lang="en-US" smtClean="0"/>
              <a:t>5/9/2021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607919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B9B90-EA8A-4600-9570-4A21F2E21F04}" type="datetime1">
              <a:rPr lang="en-US" smtClean="0"/>
              <a:t>5/9/2021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25486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A9C0E-2C76-4F1D-9262-7C567A632613}" type="datetime1">
              <a:rPr lang="en-US" smtClean="0"/>
              <a:t>5/9/2021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348166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A6A2-FF31-4082-9DDF-E3152727079C}" type="datetime1">
              <a:rPr lang="en-US" smtClean="0"/>
              <a:t>5/9/2021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85577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ED3F7-4BD5-4497-BCE3-5243BE9D3E78}" type="datetime1">
              <a:rPr lang="en-US" smtClean="0"/>
              <a:t>5/9/2021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4017333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CC370-3B8B-4B32-8A9F-01EAD2DC17B9}" type="datetime1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455522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0257B-8C48-4B76-B6DC-6D177AFFE2A6}" type="datetime1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35201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61" r:id="rId12"/>
  </p:sldLayoutIdLst>
  <p:transition>
    <p:fade/>
  </p:transition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ite rectangle.png"/>
          <p:cNvPicPr>
            <a:picLocks noChangeAspect="1"/>
          </p:cNvPicPr>
          <p:nvPr/>
        </p:nvPicPr>
        <p:blipFill>
          <a:blip r:embed="rId4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ransition>
    <p:fade/>
  </p:transition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6131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1341160"/>
            <a:ext cx="9144000" cy="216404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FFC000"/>
                </a:solidFill>
              </a:rPr>
              <a:t/>
            </a:r>
            <a:br>
              <a:rPr lang="en-US" sz="5400" dirty="0" smtClean="0">
                <a:solidFill>
                  <a:srgbClr val="FFC000"/>
                </a:solidFill>
              </a:rPr>
            </a:br>
            <a:r>
              <a:rPr lang="en-US" sz="4800" b="1" dirty="0" smtClean="0">
                <a:solidFill>
                  <a:srgbClr val="FFC000"/>
                </a:solidFill>
              </a:rPr>
              <a:t>Grid Box Layout Techniques</a:t>
            </a:r>
            <a:r>
              <a:rPr lang="en-US" dirty="0">
                <a:solidFill>
                  <a:srgbClr val="FFC000"/>
                </a:solidFill>
              </a:rPr>
              <a:t/>
            </a:r>
            <a:br>
              <a:rPr lang="en-US" dirty="0">
                <a:solidFill>
                  <a:srgbClr val="FFC000"/>
                </a:solidFill>
              </a:rPr>
            </a:br>
            <a:endParaRPr lang="en-US" sz="4000" dirty="0">
              <a:solidFill>
                <a:srgbClr val="FFC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52746">
            <a:off x="583754" y="4696350"/>
            <a:ext cx="3532100" cy="6897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099" y="4572000"/>
            <a:ext cx="1254561" cy="11092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365800"/>
            <a:ext cx="975360" cy="9753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52400"/>
            <a:ext cx="2196564" cy="63804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173777"/>
            <a:ext cx="957073" cy="63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52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41832"/>
            <a:ext cx="9144000" cy="5916168"/>
          </a:xfrm>
        </p:spPr>
        <p:txBody>
          <a:bodyPr>
            <a:noAutofit/>
          </a:bodyPr>
          <a:lstStyle/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/>
              <a:t>A grid </a:t>
            </a:r>
            <a:r>
              <a:rPr lang="en-US" sz="2400" dirty="0" smtClean="0"/>
              <a:t>cell (item) </a:t>
            </a:r>
            <a:r>
              <a:rPr lang="en-US" sz="2400" dirty="0"/>
              <a:t>is the smallest unit on a grid. Conceptually it is like a table </a:t>
            </a:r>
            <a:r>
              <a:rPr lang="en-US" sz="2400" dirty="0" smtClean="0"/>
              <a:t>cell.</a:t>
            </a: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/>
              <a:t>Items </a:t>
            </a:r>
            <a:r>
              <a:rPr lang="en-US" sz="2400" dirty="0">
                <a:solidFill>
                  <a:srgbClr val="FFFF00"/>
                </a:solidFill>
              </a:rPr>
              <a:t>can span </a:t>
            </a:r>
            <a:r>
              <a:rPr lang="en-US" sz="2400" dirty="0"/>
              <a:t>one or more cells both by row or by column, and this creates a </a:t>
            </a:r>
            <a:r>
              <a:rPr lang="en-US" sz="2400" i="1" dirty="0">
                <a:solidFill>
                  <a:srgbClr val="FFFF00"/>
                </a:solidFill>
              </a:rPr>
              <a:t>grid </a:t>
            </a:r>
            <a:r>
              <a:rPr lang="en-US" sz="2400" i="1" dirty="0" smtClean="0">
                <a:solidFill>
                  <a:srgbClr val="FFFF00"/>
                </a:solidFill>
              </a:rPr>
              <a:t>area</a:t>
            </a: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/>
              <a:t>shorthand properties:</a:t>
            </a:r>
          </a:p>
          <a:p>
            <a:pPr marL="939800" lvl="1"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rgbClr val="00B0F0"/>
                </a:solidFill>
              </a:rPr>
              <a:t>grid-column</a:t>
            </a:r>
            <a:r>
              <a:rPr lang="en-US" sz="1800" dirty="0" smtClean="0">
                <a:solidFill>
                  <a:srgbClr val="FFFF00"/>
                </a:solidFill>
              </a:rPr>
              <a:t>: grid-column-start </a:t>
            </a:r>
            <a:r>
              <a:rPr lang="en-US" sz="1800" dirty="0">
                <a:solidFill>
                  <a:srgbClr val="FFFF00"/>
                </a:solidFill>
              </a:rPr>
              <a:t>and the grid-column-end properties.</a:t>
            </a:r>
            <a:endParaRPr lang="en-US" sz="1800" dirty="0" smtClean="0">
              <a:solidFill>
                <a:srgbClr val="FFFF00"/>
              </a:solidFill>
            </a:endParaRPr>
          </a:p>
          <a:p>
            <a:pPr marL="939800" lvl="1"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rgbClr val="00B0F0"/>
                </a:solidFill>
              </a:rPr>
              <a:t>grid-row</a:t>
            </a:r>
            <a:r>
              <a:rPr lang="en-US" sz="1800" dirty="0" smtClean="0">
                <a:solidFill>
                  <a:srgbClr val="FFFF00"/>
                </a:solidFill>
              </a:rPr>
              <a:t>: grid-row-start </a:t>
            </a:r>
            <a:r>
              <a:rPr lang="en-US" sz="1800" dirty="0">
                <a:solidFill>
                  <a:srgbClr val="FFFF00"/>
                </a:solidFill>
              </a:rPr>
              <a:t>and the grid-row-end properties</a:t>
            </a:r>
            <a:r>
              <a:rPr lang="en-US" sz="1800" dirty="0" smtClean="0">
                <a:solidFill>
                  <a:srgbClr val="FFFF00"/>
                </a:solidFill>
              </a:rPr>
              <a:t>.</a:t>
            </a:r>
          </a:p>
          <a:p>
            <a:pPr marL="939800" lvl="1"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0B0F0"/>
                </a:solidFill>
              </a:rPr>
              <a:t>grid-area:  </a:t>
            </a:r>
            <a:r>
              <a:rPr lang="en-US" sz="1800" dirty="0">
                <a:solidFill>
                  <a:srgbClr val="FFFF00"/>
                </a:solidFill>
              </a:rPr>
              <a:t>grid-row-start, grid-column-start, grid-row-end and the </a:t>
            </a:r>
            <a:r>
              <a:rPr lang="en-US" sz="1800" dirty="0" smtClean="0">
                <a:solidFill>
                  <a:srgbClr val="FFFF00"/>
                </a:solidFill>
              </a:rPr>
              <a:t>grid-column-end;</a:t>
            </a:r>
          </a:p>
          <a:p>
            <a:pPr marL="1397004" lvl="2" indent="-285750"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rgbClr val="FFFF00"/>
                </a:solidFill>
              </a:rPr>
              <a:t>example 9</a:t>
            </a:r>
            <a:r>
              <a:rPr lang="en-US" sz="1800" dirty="0" smtClean="0">
                <a:solidFill>
                  <a:srgbClr val="FFFF00"/>
                </a:solidFill>
              </a:rPr>
              <a:t>.</a:t>
            </a: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/>
              <a:t>Using </a:t>
            </a:r>
            <a:r>
              <a:rPr lang="en-US" sz="2400" dirty="0"/>
              <a:t>the </a:t>
            </a:r>
            <a:r>
              <a:rPr lang="en-US" sz="2400" dirty="0">
                <a:solidFill>
                  <a:srgbClr val="FFFF00"/>
                </a:solidFill>
              </a:rPr>
              <a:t>span</a:t>
            </a:r>
            <a:r>
              <a:rPr lang="en-US" sz="2400" dirty="0"/>
              <a:t> </a:t>
            </a:r>
            <a:r>
              <a:rPr lang="en-US" sz="2400" dirty="0" smtClean="0"/>
              <a:t>keyword: example 10;</a:t>
            </a: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/>
              <a:t>Naming Grid area:  </a:t>
            </a:r>
            <a:r>
              <a:rPr lang="en-US" sz="2400" dirty="0" smtClean="0">
                <a:solidFill>
                  <a:srgbClr val="FFFF00"/>
                </a:solidFill>
              </a:rPr>
              <a:t>grid-template-areas</a:t>
            </a:r>
            <a:r>
              <a:rPr lang="en-US" sz="2400" dirty="0" smtClean="0"/>
              <a:t> property;</a:t>
            </a:r>
          </a:p>
          <a:p>
            <a:pPr marL="939806" lvl="1"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B0F0"/>
                </a:solidFill>
              </a:rPr>
              <a:t>example 11.</a:t>
            </a:r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b="1" dirty="0">
              <a:solidFill>
                <a:srgbClr val="00B0F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10</a:t>
            </a:fld>
            <a:endParaRPr kumimoji="0"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b="1" dirty="0" smtClean="0">
                <a:solidFill>
                  <a:srgbClr val="FFC000"/>
                </a:solidFill>
              </a:rPr>
              <a:t> 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457200" y="168275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>
                <a:solidFill>
                  <a:srgbClr val="FFC000"/>
                </a:solidFill>
              </a:rPr>
              <a:t>Grid </a:t>
            </a:r>
            <a:r>
              <a:rPr lang="en-US" sz="3600" dirty="0" smtClean="0">
                <a:solidFill>
                  <a:srgbClr val="FFC000"/>
                </a:solidFill>
              </a:rPr>
              <a:t>cells and areas</a:t>
            </a:r>
            <a:endParaRPr lang="en-US" sz="3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98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" y="945616"/>
            <a:ext cx="9144000" cy="2286000"/>
          </a:xfrm>
        </p:spPr>
        <p:txBody>
          <a:bodyPr>
            <a:normAutofit/>
          </a:bodyPr>
          <a:lstStyle/>
          <a:p>
            <a:endParaRPr lang="en-US" sz="2800" dirty="0" smtClean="0"/>
          </a:p>
          <a:p>
            <a:pPr marL="0" indent="0" algn="ctr">
              <a:buNone/>
            </a:pPr>
            <a:r>
              <a:rPr lang="en-US" sz="5400" dirty="0"/>
              <a:t>QUESTIONS</a:t>
            </a:r>
            <a:r>
              <a:rPr lang="bg-BG" sz="5400" dirty="0"/>
              <a:t>?</a:t>
            </a:r>
          </a:p>
          <a:p>
            <a:pPr marL="0" indent="0">
              <a:buNone/>
            </a:pPr>
            <a:endParaRPr lang="en-US" sz="2800" dirty="0" smtClean="0">
              <a:solidFill>
                <a:srgbClr val="FFFF00"/>
              </a:solidFill>
              <a:hlinkClick r:id="" action="ppaction://hlinkfile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11</a:t>
            </a:fld>
            <a:endParaRPr kumimoji="0"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3550761"/>
            <a:ext cx="1948299" cy="2476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81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9144000" cy="5334000"/>
          </a:xfrm>
        </p:spPr>
        <p:txBody>
          <a:bodyPr>
            <a:noAutofit/>
          </a:bodyPr>
          <a:lstStyle/>
          <a:p>
            <a:pPr marL="1111250" lvl="2" indent="0">
              <a:buNone/>
            </a:pPr>
            <a:r>
              <a:rPr lang="en-US" sz="2800" b="1" dirty="0" smtClean="0">
                <a:solidFill>
                  <a:srgbClr val="92D050"/>
                </a:solidFill>
              </a:rPr>
              <a:t>CSS GRID LAYOUT LEVEL 1 SPECIFICATION GLOSSARY AND TERMINOLOGY;</a:t>
            </a:r>
          </a:p>
          <a:p>
            <a:pPr marL="1111250" lvl="2" indent="0">
              <a:buNone/>
            </a:pPr>
            <a:r>
              <a:rPr lang="en-US" sz="2800" b="1" dirty="0" smtClean="0">
                <a:solidFill>
                  <a:srgbClr val="92D050"/>
                </a:solidFill>
              </a:rPr>
              <a:t>BASIC GRID CONCEPT;</a:t>
            </a:r>
          </a:p>
          <a:p>
            <a:pPr marL="1111250" lvl="2" indent="0">
              <a:buNone/>
            </a:pPr>
            <a:r>
              <a:rPr lang="en-US" sz="2800" b="1" dirty="0" smtClean="0">
                <a:solidFill>
                  <a:srgbClr val="92D050"/>
                </a:solidFill>
              </a:rPr>
              <a:t>GRID TRACKS: ROWS AND COLUMNS;</a:t>
            </a:r>
          </a:p>
          <a:p>
            <a:pPr marL="1111250" lvl="2" indent="0">
              <a:buNone/>
            </a:pPr>
            <a:r>
              <a:rPr lang="en-US" sz="2800" b="1" dirty="0" smtClean="0">
                <a:solidFill>
                  <a:srgbClr val="92D050"/>
                </a:solidFill>
              </a:rPr>
              <a:t>THE EXPLICIT AND IMPLICIT GRID;</a:t>
            </a:r>
          </a:p>
          <a:p>
            <a:pPr marL="1111250" lvl="2" indent="0">
              <a:buNone/>
            </a:pPr>
            <a:r>
              <a:rPr lang="en-US" sz="2800" b="1" dirty="0" smtClean="0">
                <a:solidFill>
                  <a:srgbClr val="92D050"/>
                </a:solidFill>
              </a:rPr>
              <a:t>GRID UNITS;</a:t>
            </a:r>
          </a:p>
          <a:p>
            <a:pPr marL="1111250" lvl="2" indent="0">
              <a:buNone/>
            </a:pPr>
            <a:r>
              <a:rPr lang="en-US" sz="2800" b="1" dirty="0" smtClean="0">
                <a:solidFill>
                  <a:srgbClr val="92D050"/>
                </a:solidFill>
              </a:rPr>
              <a:t>GRID AXIS AND LINES;</a:t>
            </a:r>
          </a:p>
          <a:p>
            <a:pPr marL="1111250" lvl="2" indent="0">
              <a:buNone/>
            </a:pPr>
            <a:r>
              <a:rPr lang="en-US" sz="2800" b="1" dirty="0" smtClean="0">
                <a:solidFill>
                  <a:srgbClr val="92D050"/>
                </a:solidFill>
              </a:rPr>
              <a:t>GRID CELLS AND AREAS;</a:t>
            </a:r>
          </a:p>
          <a:p>
            <a:pPr marL="1111250" lvl="2" indent="0">
              <a:buNone/>
            </a:pPr>
            <a:r>
              <a:rPr lang="en-US" sz="2800" b="1" dirty="0">
                <a:solidFill>
                  <a:srgbClr val="92D050"/>
                </a:solidFill>
              </a:rPr>
              <a:t>GRID </a:t>
            </a:r>
            <a:r>
              <a:rPr lang="en-US" sz="2800" b="1" smtClean="0">
                <a:solidFill>
                  <a:srgbClr val="92D050"/>
                </a:solidFill>
              </a:rPr>
              <a:t>LAYOUT EXAMPLES:</a:t>
            </a:r>
            <a:endParaRPr lang="en-US" sz="2800" b="1" dirty="0">
              <a:solidFill>
                <a:srgbClr val="92D050"/>
              </a:solidFill>
            </a:endParaRPr>
          </a:p>
          <a:p>
            <a:pPr marL="1111250" lvl="2" indent="0">
              <a:buNone/>
            </a:pPr>
            <a:endParaRPr lang="en-US" sz="2800" b="1" dirty="0" smtClean="0">
              <a:solidFill>
                <a:srgbClr val="92D050"/>
              </a:solidFill>
            </a:endParaRPr>
          </a:p>
          <a:p>
            <a:pPr marL="1339850" lvl="2">
              <a:buFont typeface="Courier New" panose="02070309020205020404" pitchFamily="49" charset="0"/>
              <a:buChar char="o"/>
            </a:pPr>
            <a:endParaRPr lang="en-US" sz="2800" b="1" dirty="0" smtClean="0">
              <a:solidFill>
                <a:srgbClr val="FFC000"/>
              </a:solidFill>
            </a:endParaRPr>
          </a:p>
          <a:p>
            <a:pPr marL="1339850" lvl="2">
              <a:buFont typeface="Courier New" panose="02070309020205020404" pitchFamily="49" charset="0"/>
              <a:buChar char="o"/>
            </a:pPr>
            <a:endParaRPr lang="en-US" sz="2800" b="1" dirty="0" smtClean="0"/>
          </a:p>
          <a:p>
            <a:pPr marL="539750">
              <a:buFont typeface="Courier New" panose="02070309020205020404" pitchFamily="49" charset="0"/>
              <a:buChar char="o"/>
            </a:pPr>
            <a:endParaRPr lang="en-US" b="1" dirty="0" smtClean="0">
              <a:solidFill>
                <a:srgbClr val="00B0F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2</a:t>
            </a:fld>
            <a:endParaRPr kumimoji="0"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b="1" dirty="0" smtClean="0">
                <a:solidFill>
                  <a:srgbClr val="FFC000"/>
                </a:solidFill>
              </a:rPr>
              <a:t> 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381000" y="4572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3600" b="1" dirty="0" smtClean="0">
                <a:solidFill>
                  <a:srgbClr val="FFC000"/>
                </a:solidFill>
                <a:latin typeface="+mn-lt"/>
              </a:rPr>
              <a:t>Table of content</a:t>
            </a:r>
            <a:endParaRPr lang="en-US" sz="3600" b="1" dirty="0">
              <a:latin typeface="+mn-lt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bg-BG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diamin</a:t>
            </a:r>
            <a:r>
              <a:rPr kumimoji="0" lang="bg-BG" altLang="bg-BG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  </a:t>
            </a:r>
            <a:r>
              <a:rPr kumimoji="0" lang="bg-BG" altLang="bg-BG" sz="11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kumimoji="0" lang="bg-BG" altLang="bg-BG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ni-plovdiv.bg</a:t>
            </a:r>
            <a:r>
              <a:rPr kumimoji="0" lang="bg-BG" altLang="bg-BG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bg-BG" altLang="bg-BG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09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>
            <a:noAutofit/>
          </a:bodyPr>
          <a:lstStyle/>
          <a:p>
            <a:pPr marL="1339850" lvl="2">
              <a:buFont typeface="Courier New" panose="02070309020205020404" pitchFamily="49" charset="0"/>
              <a:buChar char="o"/>
            </a:pPr>
            <a:r>
              <a:rPr lang="en-US" sz="2400" dirty="0"/>
              <a:t>CSS Grid </a:t>
            </a:r>
            <a:r>
              <a:rPr lang="en-US" sz="2400" dirty="0">
                <a:solidFill>
                  <a:srgbClr val="FFFF00"/>
                </a:solidFill>
              </a:rPr>
              <a:t>Layout</a:t>
            </a:r>
            <a:r>
              <a:rPr lang="en-US" sz="2400" dirty="0"/>
              <a:t> </a:t>
            </a:r>
            <a:r>
              <a:rPr lang="en-US" sz="2400" dirty="0" smtClean="0"/>
              <a:t>is </a:t>
            </a:r>
            <a:r>
              <a:rPr lang="en-US" sz="2400" dirty="0"/>
              <a:t>a two-dimensional grid </a:t>
            </a:r>
            <a:r>
              <a:rPr lang="en-US" sz="2400" dirty="0" smtClean="0">
                <a:solidFill>
                  <a:srgbClr val="FFFF00"/>
                </a:solidFill>
              </a:rPr>
              <a:t>system</a:t>
            </a:r>
            <a:r>
              <a:rPr lang="en-US" sz="2400" dirty="0" smtClean="0"/>
              <a:t>. </a:t>
            </a:r>
          </a:p>
          <a:p>
            <a:pPr marL="1339850" lvl="2">
              <a:buFont typeface="Courier New" panose="02070309020205020404" pitchFamily="49" charset="0"/>
              <a:buChar char="o"/>
            </a:pPr>
            <a:r>
              <a:rPr lang="en-US" sz="2400" dirty="0" smtClean="0"/>
              <a:t>Grids </a:t>
            </a:r>
            <a:r>
              <a:rPr lang="en-US" sz="2400" dirty="0"/>
              <a:t>can be used to </a:t>
            </a:r>
            <a:r>
              <a:rPr lang="en-US" sz="2400" dirty="0">
                <a:solidFill>
                  <a:srgbClr val="FFFF00"/>
                </a:solidFill>
              </a:rPr>
              <a:t>layout major page areas </a:t>
            </a:r>
            <a:r>
              <a:rPr lang="en-US" sz="2400" dirty="0"/>
              <a:t>or </a:t>
            </a:r>
            <a:r>
              <a:rPr lang="en-US" sz="2400" dirty="0">
                <a:solidFill>
                  <a:srgbClr val="FFFF00"/>
                </a:solidFill>
              </a:rPr>
              <a:t>small user interface </a:t>
            </a:r>
            <a:r>
              <a:rPr lang="en-US" sz="2400" dirty="0" smtClean="0">
                <a:solidFill>
                  <a:srgbClr val="FFFF00"/>
                </a:solidFill>
              </a:rPr>
              <a:t>elements</a:t>
            </a:r>
            <a:r>
              <a:rPr lang="en-US" sz="2400" dirty="0" smtClean="0"/>
              <a:t>.</a:t>
            </a:r>
          </a:p>
          <a:p>
            <a:pPr marL="1339850" lvl="2">
              <a:buFont typeface="Courier New" panose="02070309020205020404" pitchFamily="49" charset="0"/>
              <a:buChar char="o"/>
            </a:pPr>
            <a:endParaRPr lang="en-US" sz="1600" dirty="0"/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00B0F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3</a:t>
            </a:fld>
            <a:endParaRPr kumimoji="0"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b="1" dirty="0" smtClean="0">
                <a:solidFill>
                  <a:srgbClr val="FFC000"/>
                </a:solidFill>
              </a:rPr>
              <a:t> 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381000" y="4572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 dirty="0" smtClean="0">
                <a:solidFill>
                  <a:srgbClr val="FFC000"/>
                </a:solidFill>
              </a:rPr>
              <a:t>CSS grid</a:t>
            </a:r>
            <a:endParaRPr lang="en-US" sz="4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3581400"/>
            <a:ext cx="5360061" cy="21072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900592" y="3360184"/>
            <a:ext cx="3643313" cy="203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24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>
            <a:noAutofit/>
          </a:bodyPr>
          <a:lstStyle/>
          <a:p>
            <a:pPr marL="1111250" lvl="2" indent="0">
              <a:buNone/>
            </a:pPr>
            <a:r>
              <a:rPr lang="en-US" sz="2400" dirty="0" smtClean="0">
                <a:solidFill>
                  <a:schemeClr val="accent2"/>
                </a:solidFill>
              </a:rPr>
              <a:t>CSS GRID LAYOUT LEVEL 1 SPECIFICATION:</a:t>
            </a:r>
          </a:p>
          <a:p>
            <a:pPr marL="1339850" lvl="2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Grid - The explicit and implicit; </a:t>
            </a:r>
          </a:p>
          <a:p>
            <a:pPr marL="1339850" lvl="2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Grid lines; </a:t>
            </a:r>
          </a:p>
          <a:p>
            <a:pPr marL="1339850" lvl="2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Grid tracks; </a:t>
            </a:r>
          </a:p>
          <a:p>
            <a:pPr marL="1339850" lvl="2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Grid cell </a:t>
            </a:r>
            <a:r>
              <a:rPr lang="en-US" sz="2400" dirty="0">
                <a:solidFill>
                  <a:srgbClr val="00B0F0"/>
                </a:solidFill>
              </a:rPr>
              <a:t>(</a:t>
            </a:r>
            <a:r>
              <a:rPr lang="en-US" sz="2400" dirty="0" smtClean="0">
                <a:solidFill>
                  <a:srgbClr val="00B0F0"/>
                </a:solidFill>
              </a:rPr>
              <a:t>item); </a:t>
            </a:r>
          </a:p>
          <a:p>
            <a:pPr marL="1339850" lvl="2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Grid areas; </a:t>
            </a:r>
          </a:p>
          <a:p>
            <a:pPr marL="1339850" lvl="2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Gutters (gap); </a:t>
            </a:r>
          </a:p>
          <a:p>
            <a:pPr marL="1339850" lvl="2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Grid Axis; </a:t>
            </a:r>
          </a:p>
          <a:p>
            <a:pPr marL="1339850" lvl="2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Grid row; </a:t>
            </a:r>
          </a:p>
          <a:p>
            <a:pPr marL="1339850" lvl="2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Grid column.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4</a:t>
            </a:fld>
            <a:endParaRPr kumimoji="0"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b="1" dirty="0" smtClean="0">
                <a:solidFill>
                  <a:srgbClr val="FFC000"/>
                </a:solidFill>
              </a:rPr>
              <a:t> 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240792" y="191492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800" dirty="0" smtClean="0">
                <a:solidFill>
                  <a:srgbClr val="FFC000"/>
                </a:solidFill>
              </a:rPr>
              <a:t>CSS grid glossary and </a:t>
            </a:r>
            <a:r>
              <a:rPr lang="en-US" sz="2800" dirty="0">
                <a:solidFill>
                  <a:srgbClr val="FFC000"/>
                </a:solidFill>
              </a:rPr>
              <a:t>terminology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4380508"/>
            <a:ext cx="2895600" cy="20564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2283411"/>
            <a:ext cx="2375444" cy="1755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23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>
            <a:noAutofit/>
          </a:bodyPr>
          <a:lstStyle/>
          <a:p>
            <a:pPr marL="712788" lvl="1" indent="-35560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A </a:t>
            </a:r>
            <a:r>
              <a:rPr lang="en-US" sz="2400" dirty="0">
                <a:solidFill>
                  <a:srgbClr val="00B0F0"/>
                </a:solidFill>
              </a:rPr>
              <a:t>grid layout consists of a </a:t>
            </a:r>
            <a:r>
              <a:rPr lang="en-US" sz="2400" dirty="0">
                <a:solidFill>
                  <a:srgbClr val="FFFF00"/>
                </a:solidFill>
              </a:rPr>
              <a:t>parent </a:t>
            </a:r>
            <a:r>
              <a:rPr lang="en-US" sz="2400" dirty="0" smtClean="0">
                <a:solidFill>
                  <a:srgbClr val="FFFF00"/>
                </a:solidFill>
              </a:rPr>
              <a:t>element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00B0F0"/>
                </a:solidFill>
              </a:rPr>
              <a:t>with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FFFF00"/>
                </a:solidFill>
              </a:rPr>
              <a:t>one </a:t>
            </a:r>
            <a:r>
              <a:rPr lang="en-US" sz="2400" dirty="0">
                <a:solidFill>
                  <a:srgbClr val="FFFF00"/>
                </a:solidFill>
              </a:rPr>
              <a:t>or more child </a:t>
            </a:r>
            <a:r>
              <a:rPr lang="en-US" sz="2400" dirty="0" smtClean="0">
                <a:solidFill>
                  <a:srgbClr val="FFFF00"/>
                </a:solidFill>
              </a:rPr>
              <a:t>elements</a:t>
            </a:r>
            <a:r>
              <a:rPr lang="en-US" sz="2400" dirty="0"/>
              <a:t>:</a:t>
            </a:r>
            <a:endParaRPr lang="en-US" sz="2400" dirty="0" smtClean="0"/>
          </a:p>
          <a:p>
            <a:pPr marL="895350" lvl="2" indent="-265113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FFC000"/>
                </a:solidFill>
              </a:rPr>
              <a:t>parent </a:t>
            </a:r>
            <a:r>
              <a:rPr lang="en-US" sz="2000" dirty="0">
                <a:solidFill>
                  <a:srgbClr val="FFC000"/>
                </a:solidFill>
              </a:rPr>
              <a:t>element </a:t>
            </a:r>
            <a:r>
              <a:rPr lang="en-US" sz="2000" dirty="0" smtClean="0">
                <a:solidFill>
                  <a:srgbClr val="FFC000"/>
                </a:solidFill>
              </a:rPr>
              <a:t>is a grid container; </a:t>
            </a:r>
          </a:p>
          <a:p>
            <a:pPr marL="895350" lvl="2" indent="-265113">
              <a:buFont typeface="Wingdings" panose="05000000000000000000" pitchFamily="2" charset="2"/>
              <a:buChar char="Ø"/>
            </a:pPr>
            <a:r>
              <a:rPr lang="en-US" sz="2000" dirty="0" smtClean="0"/>
              <a:t>there </a:t>
            </a:r>
            <a:r>
              <a:rPr lang="en-US" sz="2000" dirty="0"/>
              <a:t>are two types grid container</a:t>
            </a:r>
            <a:r>
              <a:rPr lang="en-US" sz="2000" dirty="0" smtClean="0"/>
              <a:t> - </a:t>
            </a:r>
            <a:r>
              <a:rPr lang="en-US" sz="2000" dirty="0" smtClean="0">
                <a:solidFill>
                  <a:srgbClr val="FFFF00"/>
                </a:solidFill>
              </a:rPr>
              <a:t>display:</a:t>
            </a: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FFFF00"/>
                </a:solidFill>
              </a:rPr>
              <a:t>grid</a:t>
            </a:r>
            <a:r>
              <a:rPr lang="en-US" sz="2000" dirty="0" smtClean="0"/>
              <a:t> </a:t>
            </a:r>
            <a:r>
              <a:rPr lang="en-US" sz="2000" dirty="0"/>
              <a:t>or </a:t>
            </a:r>
            <a:r>
              <a:rPr lang="en-US" sz="2000" dirty="0" smtClean="0">
                <a:solidFill>
                  <a:srgbClr val="FFFF00"/>
                </a:solidFill>
              </a:rPr>
              <a:t>inline-grid</a:t>
            </a:r>
            <a:r>
              <a:rPr lang="en-US" sz="2000" dirty="0"/>
              <a:t>.</a:t>
            </a:r>
            <a:endParaRPr lang="en-US" sz="2000" dirty="0" smtClean="0"/>
          </a:p>
          <a:p>
            <a:pPr marL="712788" lvl="1" indent="-355600">
              <a:buFont typeface="Courier New" panose="02070309020205020404" pitchFamily="49" charset="0"/>
              <a:buChar char="o"/>
            </a:pPr>
            <a:r>
              <a:rPr lang="en-US" sz="2400" dirty="0"/>
              <a:t>All </a:t>
            </a:r>
            <a:r>
              <a:rPr lang="en-US" sz="2400" dirty="0">
                <a:solidFill>
                  <a:srgbClr val="FFFF00"/>
                </a:solidFill>
              </a:rPr>
              <a:t>direct children of the grid container </a:t>
            </a:r>
            <a:r>
              <a:rPr lang="en-US" sz="2400" dirty="0"/>
              <a:t>automatically </a:t>
            </a:r>
            <a:r>
              <a:rPr lang="en-US" sz="2400" dirty="0">
                <a:solidFill>
                  <a:srgbClr val="FFFF00"/>
                </a:solidFill>
              </a:rPr>
              <a:t>become grid </a:t>
            </a:r>
            <a:r>
              <a:rPr lang="en-US" sz="2400" dirty="0" smtClean="0">
                <a:solidFill>
                  <a:srgbClr val="FFFF00"/>
                </a:solidFill>
              </a:rPr>
              <a:t>items</a:t>
            </a:r>
            <a:r>
              <a:rPr lang="en-US" sz="2400" smtClean="0"/>
              <a:t>: example 1</a:t>
            </a:r>
            <a:endParaRPr lang="bg-BG" sz="2400" dirty="0" smtClean="0"/>
          </a:p>
          <a:p>
            <a:pPr marL="1339850" lvl="2">
              <a:buFont typeface="Courier New" panose="02070309020205020404" pitchFamily="49" charset="0"/>
              <a:buChar char="o"/>
            </a:pPr>
            <a:endParaRPr lang="en-US" dirty="0" smtClean="0"/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00B0F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5</a:t>
            </a:fld>
            <a:endParaRPr kumimoji="0"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b="1" dirty="0" smtClean="0">
                <a:solidFill>
                  <a:srgbClr val="FFC000"/>
                </a:solidFill>
              </a:rPr>
              <a:t> </a:t>
            </a:r>
            <a:endParaRPr lang="en-US" sz="3600" b="1" dirty="0">
              <a:solidFill>
                <a:srgbClr val="FFC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3809999"/>
            <a:ext cx="2830016" cy="16947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5580918"/>
            <a:ext cx="3334361" cy="10525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5180" y="4267200"/>
            <a:ext cx="4114800" cy="2069479"/>
          </a:xfrm>
          <a:prstGeom prst="rect">
            <a:avLst/>
          </a:prstGeom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381000" y="4572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rgbClr val="FFC000"/>
                </a:solidFill>
              </a:rPr>
              <a:t>Basic Grid concept</a:t>
            </a:r>
            <a:endParaRPr lang="en-US" sz="3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21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>
            <a:noAutofit/>
          </a:bodyPr>
          <a:lstStyle/>
          <a:p>
            <a:pPr marL="539750">
              <a:buFont typeface="Courier New" panose="02070309020205020404" pitchFamily="49" charset="0"/>
              <a:buChar char="o"/>
            </a:pPr>
            <a:r>
              <a:rPr lang="en-US" sz="2000" dirty="0" smtClean="0">
                <a:solidFill>
                  <a:srgbClr val="FFFF00"/>
                </a:solidFill>
              </a:rPr>
              <a:t>Track</a:t>
            </a:r>
            <a:r>
              <a:rPr lang="en-US" sz="2000" dirty="0" smtClean="0">
                <a:solidFill>
                  <a:srgbClr val="FFC000"/>
                </a:solidFill>
              </a:rPr>
              <a:t>: the </a:t>
            </a:r>
            <a:r>
              <a:rPr lang="en-US" sz="2000" dirty="0">
                <a:solidFill>
                  <a:srgbClr val="FFC000"/>
                </a:solidFill>
              </a:rPr>
              <a:t>space between any two lines on the </a:t>
            </a:r>
            <a:r>
              <a:rPr lang="en-US" sz="2000" dirty="0" smtClean="0">
                <a:solidFill>
                  <a:srgbClr val="FFC000"/>
                </a:solidFill>
              </a:rPr>
              <a:t>grid;</a:t>
            </a: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000" dirty="0"/>
              <a:t>T</a:t>
            </a:r>
            <a:r>
              <a:rPr lang="en-US" sz="2000" dirty="0" smtClean="0"/>
              <a:t>he </a:t>
            </a:r>
            <a:r>
              <a:rPr lang="en-US" sz="2000" dirty="0"/>
              <a:t>vertical </a:t>
            </a:r>
            <a:r>
              <a:rPr lang="en-US" sz="2000" dirty="0" smtClean="0"/>
              <a:t>tracks </a:t>
            </a:r>
            <a:r>
              <a:rPr lang="en-US" sz="2000" dirty="0"/>
              <a:t>of grid items are </a:t>
            </a:r>
            <a:r>
              <a:rPr lang="en-US" sz="2000" dirty="0" smtClean="0"/>
              <a:t>called</a:t>
            </a:r>
            <a:r>
              <a:rPr lang="en-US" sz="2000" dirty="0"/>
              <a:t> </a:t>
            </a:r>
            <a:r>
              <a:rPr lang="en-US" sz="2000" i="1" dirty="0" smtClean="0">
                <a:solidFill>
                  <a:srgbClr val="FFFF00"/>
                </a:solidFill>
              </a:rPr>
              <a:t>columns</a:t>
            </a:r>
            <a:r>
              <a:rPr lang="en-US" sz="2000" dirty="0"/>
              <a:t>:  </a:t>
            </a:r>
            <a:endParaRPr lang="en-US" sz="2000" dirty="0" smtClean="0"/>
          </a:p>
          <a:p>
            <a:pPr marL="939800" lvl="1">
              <a:buFont typeface="Wingdings" panose="05000000000000000000" pitchFamily="2" charset="2"/>
              <a:buChar char="Ø"/>
            </a:pPr>
            <a:r>
              <a:rPr lang="en-US" sz="2000" dirty="0"/>
              <a:t>Property </a:t>
            </a:r>
            <a:r>
              <a:rPr lang="en-US" sz="2000" dirty="0" smtClean="0">
                <a:solidFill>
                  <a:srgbClr val="FFFF00"/>
                </a:solidFill>
              </a:rPr>
              <a:t>grid-template-columns.</a:t>
            </a: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000" dirty="0"/>
              <a:t>The horizontal </a:t>
            </a:r>
            <a:r>
              <a:rPr lang="en-US" sz="2000" dirty="0" smtClean="0"/>
              <a:t>tracks </a:t>
            </a:r>
            <a:r>
              <a:rPr lang="en-US" sz="2000" dirty="0"/>
              <a:t>of grid items are called </a:t>
            </a:r>
            <a:r>
              <a:rPr lang="en-US" sz="2000" i="1" dirty="0" smtClean="0">
                <a:solidFill>
                  <a:srgbClr val="FFFF00"/>
                </a:solidFill>
              </a:rPr>
              <a:t>rows</a:t>
            </a:r>
            <a:r>
              <a:rPr lang="en-US" sz="2000" i="1" dirty="0" smtClean="0"/>
              <a:t>:</a:t>
            </a:r>
            <a:r>
              <a:rPr lang="en-US" sz="2000" dirty="0" smtClean="0"/>
              <a:t> </a:t>
            </a:r>
          </a:p>
          <a:p>
            <a:pPr marL="939800" lvl="1">
              <a:buFont typeface="Wingdings" panose="05000000000000000000" pitchFamily="2" charset="2"/>
              <a:buChar char="Ø"/>
            </a:pPr>
            <a:r>
              <a:rPr lang="en-US" sz="2000" dirty="0"/>
              <a:t>Property </a:t>
            </a:r>
            <a:r>
              <a:rPr lang="en-US" sz="2000" dirty="0" smtClean="0">
                <a:solidFill>
                  <a:srgbClr val="FFFF00"/>
                </a:solidFill>
              </a:rPr>
              <a:t>grid-template-rows.</a:t>
            </a: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000" dirty="0"/>
              <a:t>The space </a:t>
            </a:r>
            <a:r>
              <a:rPr lang="en-US" sz="2000" dirty="0" smtClean="0"/>
              <a:t>between </a:t>
            </a:r>
            <a:r>
              <a:rPr lang="en-US" sz="2000" dirty="0"/>
              <a:t>each column/row are called </a:t>
            </a:r>
            <a:r>
              <a:rPr lang="en-US" sz="2000" i="1" dirty="0" smtClean="0">
                <a:solidFill>
                  <a:srgbClr val="FFFF00"/>
                </a:solidFill>
              </a:rPr>
              <a:t>gaps</a:t>
            </a:r>
            <a:r>
              <a:rPr lang="en-US" sz="2000" i="1" dirty="0" smtClean="0"/>
              <a:t>:</a:t>
            </a:r>
            <a:endParaRPr lang="en-US" sz="2000" dirty="0"/>
          </a:p>
          <a:p>
            <a:pPr marL="939800" lvl="1">
              <a:buFont typeface="Wingdings" panose="05000000000000000000" pitchFamily="2" charset="2"/>
              <a:buChar char="Ø"/>
            </a:pPr>
            <a:r>
              <a:rPr lang="en-US" sz="2000" dirty="0"/>
              <a:t>Property </a:t>
            </a:r>
            <a:r>
              <a:rPr lang="en-US" sz="2000" dirty="0" smtClean="0">
                <a:solidFill>
                  <a:srgbClr val="FFFF00"/>
                </a:solidFill>
              </a:rPr>
              <a:t>grid-gap.</a:t>
            </a:r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dirty="0">
              <a:solidFill>
                <a:srgbClr val="00B0F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b="1" dirty="0" smtClean="0">
              <a:solidFill>
                <a:srgbClr val="00B0F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6</a:t>
            </a:fld>
            <a:endParaRPr kumimoji="0"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b="1" dirty="0" smtClean="0">
                <a:solidFill>
                  <a:srgbClr val="FFC000"/>
                </a:solidFill>
              </a:rPr>
              <a:t> 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243840" y="231977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200" dirty="0" smtClean="0">
                <a:solidFill>
                  <a:srgbClr val="FFC000"/>
                </a:solidFill>
              </a:rPr>
              <a:t>Grid tracks: rows and Columns </a:t>
            </a:r>
            <a:endParaRPr lang="en-US" sz="3200" dirty="0">
              <a:solidFill>
                <a:srgbClr val="FFC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29" y="4379849"/>
            <a:ext cx="2339275" cy="228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4383643"/>
            <a:ext cx="2960847" cy="22822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8743" y="4379849"/>
            <a:ext cx="284683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78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3422"/>
            <a:ext cx="9144000" cy="5794577"/>
          </a:xfrm>
        </p:spPr>
        <p:txBody>
          <a:bodyPr>
            <a:noAutofit/>
          </a:bodyPr>
          <a:lstStyle/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C000"/>
                </a:solidFill>
              </a:rPr>
              <a:t>The explicit grid: </a:t>
            </a:r>
            <a:r>
              <a:rPr lang="en-US" sz="2400" dirty="0" smtClean="0"/>
              <a:t>any </a:t>
            </a:r>
            <a:r>
              <a:rPr lang="en-US" sz="2400" dirty="0"/>
              <a:t>rows and columns defined with </a:t>
            </a:r>
            <a:r>
              <a:rPr lang="en-US" sz="2400" dirty="0">
                <a:solidFill>
                  <a:srgbClr val="FFFF00"/>
                </a:solidFill>
              </a:rPr>
              <a:t>grid-template-columns </a:t>
            </a:r>
            <a:r>
              <a:rPr lang="en-US" sz="2400" dirty="0" smtClean="0">
                <a:solidFill>
                  <a:srgbClr val="FFFF00"/>
                </a:solidFill>
              </a:rPr>
              <a:t>and grid-template-rows</a:t>
            </a:r>
            <a:r>
              <a:rPr lang="en-US" sz="2400" dirty="0" smtClean="0"/>
              <a:t>:</a:t>
            </a:r>
          </a:p>
          <a:p>
            <a:pPr marL="939806" lvl="1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rgbClr val="00B0F0"/>
                </a:solidFill>
              </a:rPr>
              <a:t>Example 2 and 3</a:t>
            </a:r>
            <a:endParaRPr lang="en-US" sz="1600" dirty="0">
              <a:solidFill>
                <a:srgbClr val="00B0F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b="1" dirty="0" smtClean="0">
              <a:solidFill>
                <a:srgbClr val="00B0F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b="1" dirty="0">
              <a:solidFill>
                <a:srgbClr val="00B0F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b="1" dirty="0" smtClean="0">
              <a:solidFill>
                <a:srgbClr val="00B0F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b="1" dirty="0">
              <a:solidFill>
                <a:srgbClr val="00B0F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dirty="0" smtClean="0"/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C000"/>
                </a:solidFill>
              </a:rPr>
              <a:t>The implicit grid: </a:t>
            </a:r>
            <a:r>
              <a:rPr lang="en-US" sz="2400" dirty="0" smtClean="0"/>
              <a:t>something </a:t>
            </a:r>
            <a:r>
              <a:rPr lang="en-US" sz="2400" dirty="0"/>
              <a:t>outside of the defined </a:t>
            </a:r>
            <a:r>
              <a:rPr lang="en-US" sz="2400" dirty="0" smtClean="0"/>
              <a:t>grid:</a:t>
            </a:r>
          </a:p>
          <a:p>
            <a:pPr marL="939800" lvl="1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92D050"/>
                </a:solidFill>
              </a:rPr>
              <a:t>tracks </a:t>
            </a:r>
            <a:r>
              <a:rPr lang="en-US" sz="2000" dirty="0">
                <a:solidFill>
                  <a:srgbClr val="92D050"/>
                </a:solidFill>
              </a:rPr>
              <a:t>will be auto-sized by </a:t>
            </a:r>
            <a:r>
              <a:rPr lang="en-US" sz="2000" dirty="0" smtClean="0">
                <a:solidFill>
                  <a:srgbClr val="92D050"/>
                </a:solidFill>
              </a:rPr>
              <a:t>default: </a:t>
            </a:r>
            <a:r>
              <a:rPr lang="en-US" sz="2000" dirty="0">
                <a:solidFill>
                  <a:srgbClr val="FFFF00"/>
                </a:solidFill>
              </a:rPr>
              <a:t>resulting in their size being based on the content that is inside </a:t>
            </a:r>
            <a:r>
              <a:rPr lang="en-US" sz="2000" dirty="0" smtClean="0">
                <a:solidFill>
                  <a:srgbClr val="FFFF00"/>
                </a:solidFill>
              </a:rPr>
              <a:t>them</a:t>
            </a:r>
            <a:r>
              <a:rPr lang="en-US" sz="2000" dirty="0" smtClean="0">
                <a:solidFill>
                  <a:srgbClr val="92D050"/>
                </a:solidFill>
              </a:rPr>
              <a:t>;</a:t>
            </a:r>
          </a:p>
          <a:p>
            <a:pPr marL="939800" lvl="1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92D050"/>
                </a:solidFill>
              </a:rPr>
              <a:t>To set </a:t>
            </a:r>
            <a:r>
              <a:rPr lang="en-US" sz="2000" dirty="0">
                <a:solidFill>
                  <a:srgbClr val="92D050"/>
                </a:solidFill>
              </a:rPr>
              <a:t>size for tracks created in the implicit grid </a:t>
            </a:r>
            <a:r>
              <a:rPr lang="en-US" sz="2000" dirty="0" smtClean="0">
                <a:solidFill>
                  <a:srgbClr val="92D050"/>
                </a:solidFill>
              </a:rPr>
              <a:t>use the </a:t>
            </a:r>
            <a:r>
              <a:rPr lang="en-US" sz="2000" dirty="0">
                <a:solidFill>
                  <a:srgbClr val="FFFF00"/>
                </a:solidFill>
              </a:rPr>
              <a:t>grid-auto-rows </a:t>
            </a:r>
            <a:r>
              <a:rPr lang="en-US" sz="2000" dirty="0">
                <a:solidFill>
                  <a:srgbClr val="92D050"/>
                </a:solidFill>
              </a:rPr>
              <a:t>and </a:t>
            </a:r>
            <a:r>
              <a:rPr lang="en-US" sz="2000" dirty="0">
                <a:solidFill>
                  <a:srgbClr val="FFFF00"/>
                </a:solidFill>
              </a:rPr>
              <a:t>grid-auto-columns</a:t>
            </a:r>
            <a:r>
              <a:rPr lang="en-US" sz="2000" dirty="0">
                <a:solidFill>
                  <a:srgbClr val="92D050"/>
                </a:solidFill>
              </a:rPr>
              <a:t> </a:t>
            </a:r>
            <a:r>
              <a:rPr lang="en-US" sz="2000" dirty="0" smtClean="0">
                <a:solidFill>
                  <a:srgbClr val="92D050"/>
                </a:solidFill>
              </a:rPr>
              <a:t>properties.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7</a:t>
            </a:fld>
            <a:endParaRPr kumimoji="0"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b="1" dirty="0" smtClean="0">
                <a:solidFill>
                  <a:srgbClr val="FFC000"/>
                </a:solidFill>
              </a:rPr>
              <a:t> 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457200" y="168275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>
                <a:solidFill>
                  <a:srgbClr val="FFC000"/>
                </a:solidFill>
              </a:rPr>
              <a:t>The explicit </a:t>
            </a:r>
            <a:r>
              <a:rPr lang="en-US" dirty="0" smtClean="0">
                <a:solidFill>
                  <a:srgbClr val="FFC000"/>
                </a:solidFill>
              </a:rPr>
              <a:t>and </a:t>
            </a:r>
            <a:r>
              <a:rPr lang="en-US" dirty="0">
                <a:solidFill>
                  <a:srgbClr val="FFC000"/>
                </a:solidFill>
              </a:rPr>
              <a:t>implicit </a:t>
            </a:r>
            <a:r>
              <a:rPr lang="en-US" dirty="0" smtClean="0">
                <a:solidFill>
                  <a:srgbClr val="FFC000"/>
                </a:solidFill>
              </a:rPr>
              <a:t>grid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549" y="2133600"/>
            <a:ext cx="2533097" cy="234898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0935" y="1907290"/>
            <a:ext cx="1966913" cy="2575298"/>
          </a:xfrm>
          <a:prstGeom prst="rect">
            <a:avLst/>
          </a:prstGeom>
        </p:spPr>
      </p:pic>
      <p:pic>
        <p:nvPicPr>
          <p:cNvPr id="2" name="Картина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0036" y="2286000"/>
            <a:ext cx="3257549" cy="1490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1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41832"/>
            <a:ext cx="9144000" cy="5916168"/>
          </a:xfrm>
        </p:spPr>
        <p:txBody>
          <a:bodyPr>
            <a:noAutofit/>
          </a:bodyPr>
          <a:lstStyle/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FF00"/>
                </a:solidFill>
              </a:rPr>
              <a:t>Valid CSS length unit: tracks</a:t>
            </a:r>
            <a:r>
              <a:rPr lang="en-US" sz="2400" dirty="0" smtClean="0"/>
              <a:t> can </a:t>
            </a:r>
            <a:r>
              <a:rPr lang="en-US" sz="2400" dirty="0"/>
              <a:t>be defined using any length </a:t>
            </a:r>
            <a:r>
              <a:rPr lang="en-US" sz="2400" dirty="0" smtClean="0"/>
              <a:t>unit</a:t>
            </a:r>
            <a:r>
              <a:rPr lang="en-US" sz="2400" dirty="0"/>
              <a:t>;</a:t>
            </a:r>
            <a:endParaRPr lang="bg-BG" sz="2400" dirty="0" smtClean="0"/>
          </a:p>
          <a:p>
            <a:pPr marL="539750">
              <a:buFont typeface="Courier New" panose="02070309020205020404" pitchFamily="49" charset="0"/>
              <a:buChar char="o"/>
            </a:pPr>
            <a:r>
              <a:rPr lang="bg-BG" sz="2400" dirty="0" smtClean="0">
                <a:solidFill>
                  <a:srgbClr val="FFFF00"/>
                </a:solidFill>
              </a:rPr>
              <a:t>„</a:t>
            </a:r>
            <a:r>
              <a:rPr lang="en-US" sz="2400" dirty="0" smtClean="0">
                <a:solidFill>
                  <a:srgbClr val="FFFF00"/>
                </a:solidFill>
              </a:rPr>
              <a:t>FR</a:t>
            </a:r>
            <a:r>
              <a:rPr lang="bg-BG" sz="2400" dirty="0" smtClean="0">
                <a:solidFill>
                  <a:srgbClr val="FFFF00"/>
                </a:solidFill>
              </a:rPr>
              <a:t>“ </a:t>
            </a:r>
            <a:r>
              <a:rPr lang="en-US" sz="2400" dirty="0" smtClean="0"/>
              <a:t>flexible fraction </a:t>
            </a:r>
            <a:r>
              <a:rPr lang="en-US" sz="2400" dirty="0"/>
              <a:t>of the available space in the grid </a:t>
            </a:r>
            <a:r>
              <a:rPr lang="en-US" sz="2400" dirty="0" smtClean="0"/>
              <a:t>container;</a:t>
            </a:r>
          </a:p>
          <a:p>
            <a:pPr marL="996950" lvl="1" indent="-342900">
              <a:buFont typeface="Wingdings" panose="05000000000000000000" pitchFamily="2" charset="2"/>
              <a:buChar char="Ø"/>
            </a:pPr>
            <a:r>
              <a:rPr lang="en-US" sz="2000" dirty="0" smtClean="0"/>
              <a:t>Example 4.</a:t>
            </a: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FFFF00"/>
                </a:solidFill>
              </a:rPr>
              <a:t>repeat() </a:t>
            </a:r>
            <a:r>
              <a:rPr lang="en-US" sz="2400" dirty="0" smtClean="0"/>
              <a:t>notation:  </a:t>
            </a:r>
          </a:p>
          <a:p>
            <a:pPr marL="996950" lvl="1" indent="-342900">
              <a:buFont typeface="Wingdings" panose="05000000000000000000" pitchFamily="2" charset="2"/>
              <a:buChar char="Ø"/>
            </a:pPr>
            <a:r>
              <a:rPr lang="en-US" sz="2000" dirty="0" smtClean="0"/>
              <a:t>Examples 5.</a:t>
            </a: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/>
              <a:t>Track sizing and </a:t>
            </a:r>
            <a:r>
              <a:rPr lang="en-US" sz="2400" dirty="0" err="1" smtClean="0">
                <a:solidFill>
                  <a:srgbClr val="FFFF00"/>
                </a:solidFill>
              </a:rPr>
              <a:t>minmax</a:t>
            </a:r>
            <a:r>
              <a:rPr lang="en-US" sz="2400" dirty="0" smtClean="0">
                <a:solidFill>
                  <a:srgbClr val="FFFF00"/>
                </a:solidFill>
              </a:rPr>
              <a:t>(value, value) </a:t>
            </a:r>
            <a:r>
              <a:rPr lang="en-US" sz="2400" dirty="0" smtClean="0"/>
              <a:t>function:</a:t>
            </a:r>
          </a:p>
          <a:p>
            <a:pPr marL="996950" lvl="1" indent="-342900">
              <a:buFont typeface="Wingdings" panose="05000000000000000000" pitchFamily="2" charset="2"/>
              <a:buChar char="Ø"/>
            </a:pPr>
            <a:r>
              <a:rPr lang="en-US" sz="2400" dirty="0" smtClean="0"/>
              <a:t>minimum </a:t>
            </a:r>
            <a:r>
              <a:rPr lang="en-US" sz="2400" dirty="0"/>
              <a:t>of first value tall, and a maximum of second </a:t>
            </a:r>
            <a:r>
              <a:rPr lang="en-US" sz="2400" dirty="0" smtClean="0"/>
              <a:t>value;</a:t>
            </a:r>
            <a:endParaRPr lang="en-US" sz="2400" dirty="0"/>
          </a:p>
          <a:p>
            <a:pPr marL="996950" lvl="1" indent="-342900">
              <a:buFont typeface="Wingdings" panose="05000000000000000000" pitchFamily="2" charset="2"/>
              <a:buChar char="Ø"/>
            </a:pPr>
            <a:r>
              <a:rPr lang="en-US" sz="2000" dirty="0" smtClean="0"/>
              <a:t>Examples 6.</a:t>
            </a:r>
          </a:p>
          <a:p>
            <a:pPr marL="596900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FFFF00"/>
                </a:solidFill>
              </a:rPr>
              <a:t>min-content</a:t>
            </a:r>
            <a:r>
              <a:rPr lang="en-US" sz="2400" dirty="0"/>
              <a:t> and </a:t>
            </a:r>
            <a:r>
              <a:rPr lang="en-US" sz="2400" dirty="0">
                <a:solidFill>
                  <a:srgbClr val="FFFF00"/>
                </a:solidFill>
              </a:rPr>
              <a:t>max-content</a:t>
            </a:r>
            <a:endParaRPr lang="en-US" sz="2400" dirty="0" smtClean="0">
              <a:solidFill>
                <a:srgbClr val="FFFF0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b="1" dirty="0" smtClean="0">
              <a:solidFill>
                <a:srgbClr val="00B0F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b="1" dirty="0">
              <a:solidFill>
                <a:srgbClr val="00B0F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8</a:t>
            </a:fld>
            <a:endParaRPr kumimoji="0"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b="1" dirty="0" smtClean="0">
                <a:solidFill>
                  <a:srgbClr val="FFC000"/>
                </a:solidFill>
              </a:rPr>
              <a:t> 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457200" y="168275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rgbClr val="FFC000"/>
                </a:solidFill>
              </a:rPr>
              <a:t>Grid </a:t>
            </a:r>
            <a:r>
              <a:rPr lang="en-US" sz="3600" dirty="0">
                <a:solidFill>
                  <a:srgbClr val="FFC000"/>
                </a:solidFill>
              </a:rPr>
              <a:t>Unit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0" y="4513334"/>
            <a:ext cx="1631827" cy="15125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4800600"/>
            <a:ext cx="3715131" cy="1464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15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3422"/>
            <a:ext cx="9144000" cy="5794577"/>
          </a:xfrm>
        </p:spPr>
        <p:txBody>
          <a:bodyPr>
            <a:noAutofit/>
          </a:bodyPr>
          <a:lstStyle/>
          <a:p>
            <a:pPr marL="539750">
              <a:buFont typeface="Courier New" panose="02070309020205020404" pitchFamily="49" charset="0"/>
              <a:buChar char="o"/>
            </a:pPr>
            <a:r>
              <a:rPr lang="en-US" sz="2000" dirty="0" smtClean="0"/>
              <a:t>The grid have </a:t>
            </a:r>
            <a:r>
              <a:rPr lang="en-US" sz="2000" dirty="0"/>
              <a:t>two </a:t>
            </a:r>
            <a:r>
              <a:rPr lang="en-US" sz="2000" dirty="0" smtClean="0"/>
              <a:t>axes </a:t>
            </a:r>
            <a:r>
              <a:rPr lang="en-US" sz="2000" dirty="0" smtClean="0">
                <a:solidFill>
                  <a:srgbClr val="FFFF00"/>
                </a:solidFill>
              </a:rPr>
              <a:t>block</a:t>
            </a:r>
            <a:r>
              <a:rPr lang="en-US" sz="2000" dirty="0" smtClean="0"/>
              <a:t> </a:t>
            </a:r>
            <a:r>
              <a:rPr lang="en-US" sz="2000" dirty="0"/>
              <a:t>or </a:t>
            </a:r>
            <a:r>
              <a:rPr lang="en-US" sz="2000" dirty="0">
                <a:solidFill>
                  <a:srgbClr val="FFFF00"/>
                </a:solidFill>
              </a:rPr>
              <a:t>column axis</a:t>
            </a:r>
            <a:r>
              <a:rPr lang="en-US" sz="2000" dirty="0"/>
              <a:t>, and the </a:t>
            </a:r>
            <a:r>
              <a:rPr lang="en-US" sz="2000" dirty="0">
                <a:solidFill>
                  <a:srgbClr val="FFFF00"/>
                </a:solidFill>
              </a:rPr>
              <a:t>inline</a:t>
            </a:r>
            <a:r>
              <a:rPr lang="en-US" sz="2000" dirty="0"/>
              <a:t> or </a:t>
            </a:r>
            <a:r>
              <a:rPr lang="en-US" sz="2000" dirty="0">
                <a:solidFill>
                  <a:srgbClr val="FFFF00"/>
                </a:solidFill>
              </a:rPr>
              <a:t>row </a:t>
            </a:r>
            <a:r>
              <a:rPr lang="en-US" sz="2000" dirty="0" smtClean="0">
                <a:solidFill>
                  <a:srgbClr val="FFFF00"/>
                </a:solidFill>
              </a:rPr>
              <a:t>axis;</a:t>
            </a: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000" dirty="0" smtClean="0">
                <a:solidFill>
                  <a:srgbClr val="FFC000"/>
                </a:solidFill>
              </a:rPr>
              <a:t>Writing-mode: </a:t>
            </a:r>
            <a:r>
              <a:rPr lang="en-US" sz="2000" dirty="0" smtClean="0">
                <a:solidFill>
                  <a:srgbClr val="FFFF00"/>
                </a:solidFill>
              </a:rPr>
              <a:t>horizontal-</a:t>
            </a:r>
            <a:r>
              <a:rPr lang="en-US" sz="2000" dirty="0" err="1" smtClean="0">
                <a:solidFill>
                  <a:srgbClr val="FFFF00"/>
                </a:solidFill>
              </a:rPr>
              <a:t>tb</a:t>
            </a:r>
            <a:r>
              <a:rPr lang="en-US" sz="2000" dirty="0" smtClean="0">
                <a:solidFill>
                  <a:srgbClr val="FFFF00"/>
                </a:solidFill>
              </a:rPr>
              <a:t>; vertical-</a:t>
            </a:r>
            <a:r>
              <a:rPr lang="en-US" sz="2000" dirty="0" err="1" smtClean="0">
                <a:solidFill>
                  <a:srgbClr val="FFFF00"/>
                </a:solidFill>
              </a:rPr>
              <a:t>rl</a:t>
            </a:r>
            <a:r>
              <a:rPr lang="en-US" sz="2000" dirty="0" smtClean="0">
                <a:solidFill>
                  <a:srgbClr val="FFFF00"/>
                </a:solidFill>
              </a:rPr>
              <a:t>; vertical-</a:t>
            </a:r>
            <a:r>
              <a:rPr lang="en-US" sz="2000" dirty="0" err="1" smtClean="0">
                <a:solidFill>
                  <a:srgbClr val="FFFF00"/>
                </a:solidFill>
              </a:rPr>
              <a:t>lr</a:t>
            </a:r>
            <a:r>
              <a:rPr lang="en-US" sz="2000" dirty="0" smtClean="0">
                <a:solidFill>
                  <a:srgbClr val="FFFF00"/>
                </a:solidFill>
              </a:rPr>
              <a:t>; sideways-</a:t>
            </a:r>
            <a:r>
              <a:rPr lang="en-US" sz="2000" dirty="0" err="1" smtClean="0">
                <a:solidFill>
                  <a:srgbClr val="FFFF00"/>
                </a:solidFill>
              </a:rPr>
              <a:t>rl</a:t>
            </a:r>
            <a:r>
              <a:rPr lang="en-US" sz="2000" dirty="0" smtClean="0">
                <a:solidFill>
                  <a:srgbClr val="FFFF00"/>
                </a:solidFill>
              </a:rPr>
              <a:t>; sideways-</a:t>
            </a:r>
            <a:r>
              <a:rPr lang="en-US" sz="2000" dirty="0" err="1" smtClean="0">
                <a:solidFill>
                  <a:srgbClr val="FFFF00"/>
                </a:solidFill>
              </a:rPr>
              <a:t>lr</a:t>
            </a:r>
            <a:r>
              <a:rPr lang="en-US" sz="2000" dirty="0" smtClean="0">
                <a:solidFill>
                  <a:srgbClr val="FFFF00"/>
                </a:solidFill>
              </a:rPr>
              <a:t>;</a:t>
            </a:r>
          </a:p>
          <a:p>
            <a:pPr marL="939806" lvl="1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FF00"/>
                </a:solidFill>
              </a:rPr>
              <a:t>example 7.</a:t>
            </a: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FFC000"/>
                </a:solidFill>
              </a:rPr>
              <a:t>Lines</a:t>
            </a:r>
            <a:r>
              <a:rPr lang="en-US" sz="2000" dirty="0"/>
              <a:t> are numbered </a:t>
            </a:r>
            <a:r>
              <a:rPr lang="en-US" sz="2000" dirty="0">
                <a:solidFill>
                  <a:srgbClr val="FFC000"/>
                </a:solidFill>
              </a:rPr>
              <a:t>according to the writing mode</a:t>
            </a:r>
            <a:r>
              <a:rPr lang="en-US" sz="2000" dirty="0"/>
              <a:t> of the document. </a:t>
            </a:r>
            <a:endParaRPr lang="en-US" sz="2000" dirty="0" smtClean="0"/>
          </a:p>
          <a:p>
            <a:pPr marL="939800" lvl="1">
              <a:buFont typeface="Wingdings" panose="05000000000000000000" pitchFamily="2" charset="2"/>
              <a:buChar char="ü"/>
            </a:pPr>
            <a:r>
              <a:rPr lang="en-US" dirty="0" smtClean="0"/>
              <a:t>In </a:t>
            </a:r>
            <a:r>
              <a:rPr lang="en-US" dirty="0"/>
              <a:t>a </a:t>
            </a:r>
            <a:r>
              <a:rPr lang="en-US" dirty="0" smtClean="0"/>
              <a:t>left-to-right,</a:t>
            </a:r>
            <a:r>
              <a:rPr lang="en-US" dirty="0"/>
              <a:t> line </a:t>
            </a:r>
            <a:r>
              <a:rPr lang="en-US" dirty="0" smtClean="0"/>
              <a:t>1, 2, 3, ….</a:t>
            </a:r>
          </a:p>
          <a:p>
            <a:pPr marL="939800" lvl="1">
              <a:buFont typeface="Wingdings" panose="05000000000000000000" pitchFamily="2" charset="2"/>
              <a:buChar char="ü"/>
            </a:pPr>
            <a:r>
              <a:rPr lang="en-US" dirty="0" smtClean="0"/>
              <a:t>In </a:t>
            </a:r>
            <a:r>
              <a:rPr lang="en-US" dirty="0"/>
              <a:t>a </a:t>
            </a:r>
            <a:r>
              <a:rPr lang="en-US" dirty="0" smtClean="0"/>
              <a:t>top to bottom, </a:t>
            </a:r>
            <a:r>
              <a:rPr lang="en-US" dirty="0"/>
              <a:t>line 1, 2, 3, …. </a:t>
            </a:r>
            <a:endParaRPr lang="en-US" dirty="0" smtClean="0"/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000" dirty="0"/>
              <a:t>Positioning items against </a:t>
            </a:r>
            <a:r>
              <a:rPr lang="en-US" sz="2000" dirty="0" smtClean="0"/>
              <a:t>lines:</a:t>
            </a:r>
          </a:p>
          <a:p>
            <a:pPr marL="939800" lvl="1">
              <a:buFont typeface="Wingdings" panose="05000000000000000000" pitchFamily="2" charset="2"/>
              <a:buChar char="ü"/>
            </a:pPr>
            <a:r>
              <a:rPr lang="en-US" sz="1600" dirty="0" smtClean="0">
                <a:solidFill>
                  <a:srgbClr val="FFFF00"/>
                </a:solidFill>
              </a:rPr>
              <a:t>grid-column-start;</a:t>
            </a:r>
          </a:p>
          <a:p>
            <a:pPr marL="939800" lvl="1">
              <a:buFont typeface="Wingdings" panose="05000000000000000000" pitchFamily="2" charset="2"/>
              <a:buChar char="ü"/>
            </a:pPr>
            <a:r>
              <a:rPr lang="en-US" sz="1600" dirty="0" smtClean="0">
                <a:solidFill>
                  <a:srgbClr val="FFFF00"/>
                </a:solidFill>
              </a:rPr>
              <a:t>grid-column-end;</a:t>
            </a:r>
          </a:p>
          <a:p>
            <a:pPr marL="939800" lvl="1">
              <a:buFont typeface="Wingdings" panose="05000000000000000000" pitchFamily="2" charset="2"/>
              <a:buChar char="ü"/>
            </a:pPr>
            <a:r>
              <a:rPr lang="en-US" sz="1600" dirty="0" smtClean="0">
                <a:solidFill>
                  <a:srgbClr val="FFFF00"/>
                </a:solidFill>
              </a:rPr>
              <a:t>grid-row-start;</a:t>
            </a:r>
          </a:p>
          <a:p>
            <a:pPr marL="939800" lvl="1">
              <a:buFont typeface="Wingdings" panose="05000000000000000000" pitchFamily="2" charset="2"/>
              <a:buChar char="ü"/>
            </a:pPr>
            <a:r>
              <a:rPr lang="en-US" sz="1600" dirty="0" smtClean="0">
                <a:solidFill>
                  <a:srgbClr val="FFFF00"/>
                </a:solidFill>
              </a:rPr>
              <a:t>and grid-row-end</a:t>
            </a:r>
          </a:p>
          <a:p>
            <a:pPr marL="1339858" lvl="2">
              <a:buFont typeface="Wingdings" panose="05000000000000000000" pitchFamily="2" charset="2"/>
              <a:buChar char="ü"/>
            </a:pPr>
            <a:r>
              <a:rPr lang="en-US" sz="1400" dirty="0" smtClean="0">
                <a:solidFill>
                  <a:srgbClr val="FFFF00"/>
                </a:solidFill>
              </a:rPr>
              <a:t>example 8.</a:t>
            </a:r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dirty="0">
              <a:solidFill>
                <a:srgbClr val="FFFF0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FFFF0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dirty="0" smtClean="0"/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FFFF0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b="1" dirty="0" smtClean="0">
              <a:solidFill>
                <a:srgbClr val="00B0F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sz="2400" b="1" dirty="0">
              <a:solidFill>
                <a:srgbClr val="00B0F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9</a:t>
            </a:fld>
            <a:endParaRPr kumimoji="0"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b="1" dirty="0" smtClean="0">
                <a:solidFill>
                  <a:srgbClr val="FFC000"/>
                </a:solidFill>
              </a:rPr>
              <a:t> 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457200" y="168275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>
                <a:solidFill>
                  <a:srgbClr val="FFC000"/>
                </a:solidFill>
              </a:rPr>
              <a:t>Grid </a:t>
            </a:r>
            <a:r>
              <a:rPr lang="en-US" sz="3600" dirty="0" smtClean="0">
                <a:solidFill>
                  <a:srgbClr val="FFC000"/>
                </a:solidFill>
              </a:rPr>
              <a:t>Axis and </a:t>
            </a:r>
            <a:r>
              <a:rPr lang="en-US" sz="3600" dirty="0">
                <a:solidFill>
                  <a:srgbClr val="FFC000"/>
                </a:solidFill>
              </a:rPr>
              <a:t>lines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120" y="3340594"/>
            <a:ext cx="2493465" cy="148824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7802" y="4941167"/>
            <a:ext cx="3581249" cy="180450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6200" y="2784239"/>
            <a:ext cx="1327045" cy="231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55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286727">
  <a:themeElements>
    <a:clrScheme name="Teal Template-Template">
      <a:dk1>
        <a:srgbClr val="000000"/>
      </a:dk1>
      <a:lt1>
        <a:srgbClr val="FFFFFF"/>
      </a:lt1>
      <a:dk2>
        <a:srgbClr val="056981"/>
      </a:dk2>
      <a:lt2>
        <a:srgbClr val="BEECE7"/>
      </a:lt2>
      <a:accent1>
        <a:srgbClr val="FFC000"/>
      </a:accent1>
      <a:accent2>
        <a:srgbClr val="6B8EC7"/>
      </a:accent2>
      <a:accent3>
        <a:srgbClr val="DF8045"/>
      </a:accent3>
      <a:accent4>
        <a:srgbClr val="35C595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4DEA0D9-8046-43CD-8A10-923443DDBE1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TS010286727</Template>
  <TotalTime>8105</TotalTime>
  <Words>423</Words>
  <Application>Microsoft Office PowerPoint</Application>
  <PresentationFormat>Презентация на цял екран (4:3)</PresentationFormat>
  <Paragraphs>112</Paragraphs>
  <Slides>11</Slides>
  <Notes>0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Заглавия на слайдовете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Courier New</vt:lpstr>
      <vt:lpstr>Wingdings</vt:lpstr>
      <vt:lpstr>TS010286727</vt:lpstr>
      <vt:lpstr>White with Courier font for code slides</vt:lpstr>
      <vt:lpstr>Office Theme</vt:lpstr>
      <vt:lpstr> Grid Box Layout Techniques 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Presentation</dc:title>
  <dc:creator>hth</dc:creator>
  <cp:lastModifiedBy>ico</cp:lastModifiedBy>
  <cp:revision>572</cp:revision>
  <dcterms:created xsi:type="dcterms:W3CDTF">2012-10-20T03:45:39Z</dcterms:created>
  <dcterms:modified xsi:type="dcterms:W3CDTF">2021-05-09T20:41:08Z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TC102867279990</vt:lpwstr>
  </property>
</Properties>
</file>